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58"/>
  </p:notesMasterIdLst>
  <p:sldIdLst>
    <p:sldId id="494" r:id="rId2"/>
    <p:sldId id="659" r:id="rId3"/>
    <p:sldId id="660" r:id="rId4"/>
    <p:sldId id="661" r:id="rId5"/>
    <p:sldId id="662" r:id="rId6"/>
    <p:sldId id="663" r:id="rId7"/>
    <p:sldId id="665" r:id="rId8"/>
    <p:sldId id="664" r:id="rId9"/>
    <p:sldId id="666" r:id="rId10"/>
    <p:sldId id="667" r:id="rId11"/>
    <p:sldId id="502" r:id="rId12"/>
    <p:sldId id="681" r:id="rId13"/>
    <p:sldId id="682" r:id="rId14"/>
    <p:sldId id="580" r:id="rId15"/>
    <p:sldId id="668" r:id="rId16"/>
    <p:sldId id="652" r:id="rId17"/>
    <p:sldId id="582" r:id="rId18"/>
    <p:sldId id="589" r:id="rId19"/>
    <p:sldId id="689" r:id="rId20"/>
    <p:sldId id="688" r:id="rId21"/>
    <p:sldId id="671" r:id="rId22"/>
    <p:sldId id="690" r:id="rId23"/>
    <p:sldId id="693" r:id="rId24"/>
    <p:sldId id="692" r:id="rId25"/>
    <p:sldId id="669" r:id="rId26"/>
    <p:sldId id="623" r:id="rId27"/>
    <p:sldId id="616" r:id="rId28"/>
    <p:sldId id="653" r:id="rId29"/>
    <p:sldId id="672" r:id="rId30"/>
    <p:sldId id="584" r:id="rId31"/>
    <p:sldId id="617" r:id="rId32"/>
    <p:sldId id="670" r:id="rId33"/>
    <p:sldId id="674" r:id="rId34"/>
    <p:sldId id="588" r:id="rId35"/>
    <p:sldId id="618" r:id="rId36"/>
    <p:sldId id="619" r:id="rId37"/>
    <p:sldId id="683" r:id="rId38"/>
    <p:sldId id="684" r:id="rId39"/>
    <p:sldId id="685" r:id="rId40"/>
    <p:sldId id="676" r:id="rId41"/>
    <p:sldId id="677" r:id="rId42"/>
    <p:sldId id="587" r:id="rId43"/>
    <p:sldId id="620" r:id="rId44"/>
    <p:sldId id="686" r:id="rId45"/>
    <p:sldId id="678" r:id="rId46"/>
    <p:sldId id="586" r:id="rId47"/>
    <p:sldId id="621" r:id="rId48"/>
    <p:sldId id="679" r:id="rId49"/>
    <p:sldId id="687" r:id="rId50"/>
    <p:sldId id="585" r:id="rId51"/>
    <p:sldId id="622" r:id="rId52"/>
    <p:sldId id="680" r:id="rId53"/>
    <p:sldId id="695" r:id="rId54"/>
    <p:sldId id="696" r:id="rId55"/>
    <p:sldId id="699" r:id="rId56"/>
    <p:sldId id="534"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汉强 卢" initials="汉强" lastIdx="1" clrIdx="0">
    <p:extLst>
      <p:ext uri="{19B8F6BF-5375-455C-9EA6-DF929625EA0E}">
        <p15:presenceInfo xmlns:p15="http://schemas.microsoft.com/office/powerpoint/2012/main" userId="a1a77af07fa10c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9708"/>
    <a:srgbClr val="064BB2"/>
    <a:srgbClr val="FFCB54"/>
    <a:srgbClr val="2B6EE1"/>
    <a:srgbClr val="FFBF2B"/>
    <a:srgbClr val="7624CC"/>
    <a:srgbClr val="CC8824"/>
    <a:srgbClr val="2165B6"/>
    <a:srgbClr val="C4C6C9"/>
    <a:srgbClr val="A5A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autoAdjust="0"/>
    <p:restoredTop sz="95659" autoAdjust="0"/>
  </p:normalViewPr>
  <p:slideViewPr>
    <p:cSldViewPr snapToGrid="0">
      <p:cViewPr varScale="1">
        <p:scale>
          <a:sx n="98" d="100"/>
          <a:sy n="98" d="100"/>
        </p:scale>
        <p:origin x="792" y="19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longlin" userId="65e6c6b7-2d31-4c1d-9ef2-3b9132fd9160" providerId="ADAL" clId="{2F966C07-B318-5171-8E81-41153612B380}"/>
    <pc:docChg chg="modSld">
      <pc:chgData name="longlonglin" userId="65e6c6b7-2d31-4c1d-9ef2-3b9132fd9160" providerId="ADAL" clId="{2F966C07-B318-5171-8E81-41153612B380}" dt="2025-11-02T12:53:40.894" v="0" actId="729"/>
      <pc:docMkLst>
        <pc:docMk/>
      </pc:docMkLst>
      <pc:sldChg chg="mod modShow">
        <pc:chgData name="longlonglin" userId="65e6c6b7-2d31-4c1d-9ef2-3b9132fd9160" providerId="ADAL" clId="{2F966C07-B318-5171-8E81-41153612B380}" dt="2025-11-02T12:53:40.894" v="0" actId="729"/>
        <pc:sldMkLst>
          <pc:docMk/>
          <pc:sldMk cId="3760819630" sldId="6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7ADA9-9D0B-42DC-94FF-BBDB68110F2F}" type="datetimeFigureOut">
              <a:rPr lang="zh-CN" altLang="en-US" smtClean="0"/>
              <a:t>2025/11/2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1B552-615F-42DA-85F2-80E7008928A8}" type="slidenum">
              <a:rPr lang="zh-CN" altLang="en-US" smtClean="0"/>
              <a:t>‹#›</a:t>
            </a:fld>
            <a:endParaRPr lang="zh-CN" altLang="en-US"/>
          </a:p>
        </p:txBody>
      </p:sp>
    </p:spTree>
    <p:extLst>
      <p:ext uri="{BB962C8B-B14F-4D97-AF65-F5344CB8AC3E}">
        <p14:creationId xmlns:p14="http://schemas.microsoft.com/office/powerpoint/2010/main" val="297581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14</a:t>
            </a:fld>
            <a:endParaRPr lang="zh-CN" altLang="en-US"/>
          </a:p>
        </p:txBody>
      </p:sp>
    </p:spTree>
    <p:extLst>
      <p:ext uri="{BB962C8B-B14F-4D97-AF65-F5344CB8AC3E}">
        <p14:creationId xmlns:p14="http://schemas.microsoft.com/office/powerpoint/2010/main" val="987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23</a:t>
            </a:fld>
            <a:endParaRPr lang="zh-CN" altLang="en-US"/>
          </a:p>
        </p:txBody>
      </p:sp>
    </p:spTree>
    <p:extLst>
      <p:ext uri="{BB962C8B-B14F-4D97-AF65-F5344CB8AC3E}">
        <p14:creationId xmlns:p14="http://schemas.microsoft.com/office/powerpoint/2010/main" val="2630224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24</a:t>
            </a:fld>
            <a:endParaRPr lang="zh-CN" altLang="en-US"/>
          </a:p>
        </p:txBody>
      </p:sp>
    </p:spTree>
    <p:extLst>
      <p:ext uri="{BB962C8B-B14F-4D97-AF65-F5344CB8AC3E}">
        <p14:creationId xmlns:p14="http://schemas.microsoft.com/office/powerpoint/2010/main" val="183915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25</a:t>
            </a:fld>
            <a:endParaRPr lang="zh-CN" altLang="en-US"/>
          </a:p>
        </p:txBody>
      </p:sp>
    </p:spTree>
    <p:extLst>
      <p:ext uri="{BB962C8B-B14F-4D97-AF65-F5344CB8AC3E}">
        <p14:creationId xmlns:p14="http://schemas.microsoft.com/office/powerpoint/2010/main" val="210466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26</a:t>
            </a:fld>
            <a:endParaRPr lang="zh-CN" altLang="en-US"/>
          </a:p>
        </p:txBody>
      </p:sp>
    </p:spTree>
    <p:extLst>
      <p:ext uri="{BB962C8B-B14F-4D97-AF65-F5344CB8AC3E}">
        <p14:creationId xmlns:p14="http://schemas.microsoft.com/office/powerpoint/2010/main" val="145415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27</a:t>
            </a:fld>
            <a:endParaRPr lang="zh-CN" altLang="en-US"/>
          </a:p>
        </p:txBody>
      </p:sp>
    </p:spTree>
    <p:extLst>
      <p:ext uri="{BB962C8B-B14F-4D97-AF65-F5344CB8AC3E}">
        <p14:creationId xmlns:p14="http://schemas.microsoft.com/office/powerpoint/2010/main" val="272532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28</a:t>
            </a:fld>
            <a:endParaRPr lang="zh-CN" altLang="en-US"/>
          </a:p>
        </p:txBody>
      </p:sp>
    </p:spTree>
    <p:extLst>
      <p:ext uri="{BB962C8B-B14F-4D97-AF65-F5344CB8AC3E}">
        <p14:creationId xmlns:p14="http://schemas.microsoft.com/office/powerpoint/2010/main" val="3345278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29</a:t>
            </a:fld>
            <a:endParaRPr lang="zh-CN" altLang="en-US"/>
          </a:p>
        </p:txBody>
      </p:sp>
    </p:spTree>
    <p:extLst>
      <p:ext uri="{BB962C8B-B14F-4D97-AF65-F5344CB8AC3E}">
        <p14:creationId xmlns:p14="http://schemas.microsoft.com/office/powerpoint/2010/main" val="365499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30</a:t>
            </a:fld>
            <a:endParaRPr lang="zh-CN" altLang="en-US"/>
          </a:p>
        </p:txBody>
      </p:sp>
    </p:spTree>
    <p:extLst>
      <p:ext uri="{BB962C8B-B14F-4D97-AF65-F5344CB8AC3E}">
        <p14:creationId xmlns:p14="http://schemas.microsoft.com/office/powerpoint/2010/main" val="3127262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31</a:t>
            </a:fld>
            <a:endParaRPr lang="zh-CN" altLang="en-US"/>
          </a:p>
        </p:txBody>
      </p:sp>
    </p:spTree>
    <p:extLst>
      <p:ext uri="{BB962C8B-B14F-4D97-AF65-F5344CB8AC3E}">
        <p14:creationId xmlns:p14="http://schemas.microsoft.com/office/powerpoint/2010/main" val="15682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32</a:t>
            </a:fld>
            <a:endParaRPr lang="zh-CN" altLang="en-US"/>
          </a:p>
        </p:txBody>
      </p:sp>
    </p:spTree>
    <p:extLst>
      <p:ext uri="{BB962C8B-B14F-4D97-AF65-F5344CB8AC3E}">
        <p14:creationId xmlns:p14="http://schemas.microsoft.com/office/powerpoint/2010/main" val="1052566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15</a:t>
            </a:fld>
            <a:endParaRPr lang="zh-CN" altLang="en-US"/>
          </a:p>
        </p:txBody>
      </p:sp>
    </p:spTree>
    <p:extLst>
      <p:ext uri="{BB962C8B-B14F-4D97-AF65-F5344CB8AC3E}">
        <p14:creationId xmlns:p14="http://schemas.microsoft.com/office/powerpoint/2010/main" val="2628742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33</a:t>
            </a:fld>
            <a:endParaRPr lang="zh-CN" altLang="en-US"/>
          </a:p>
        </p:txBody>
      </p:sp>
    </p:spTree>
    <p:extLst>
      <p:ext uri="{BB962C8B-B14F-4D97-AF65-F5344CB8AC3E}">
        <p14:creationId xmlns:p14="http://schemas.microsoft.com/office/powerpoint/2010/main" val="99636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34</a:t>
            </a:fld>
            <a:endParaRPr lang="zh-CN" altLang="en-US"/>
          </a:p>
        </p:txBody>
      </p:sp>
    </p:spTree>
    <p:extLst>
      <p:ext uri="{BB962C8B-B14F-4D97-AF65-F5344CB8AC3E}">
        <p14:creationId xmlns:p14="http://schemas.microsoft.com/office/powerpoint/2010/main" val="373694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35</a:t>
            </a:fld>
            <a:endParaRPr lang="zh-CN" altLang="en-US"/>
          </a:p>
        </p:txBody>
      </p:sp>
    </p:spTree>
    <p:extLst>
      <p:ext uri="{BB962C8B-B14F-4D97-AF65-F5344CB8AC3E}">
        <p14:creationId xmlns:p14="http://schemas.microsoft.com/office/powerpoint/2010/main" val="2437986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36</a:t>
            </a:fld>
            <a:endParaRPr lang="zh-CN" altLang="en-US"/>
          </a:p>
        </p:txBody>
      </p:sp>
    </p:spTree>
    <p:extLst>
      <p:ext uri="{BB962C8B-B14F-4D97-AF65-F5344CB8AC3E}">
        <p14:creationId xmlns:p14="http://schemas.microsoft.com/office/powerpoint/2010/main" val="28519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37</a:t>
            </a:fld>
            <a:endParaRPr lang="zh-CN" altLang="en-US"/>
          </a:p>
        </p:txBody>
      </p:sp>
    </p:spTree>
    <p:extLst>
      <p:ext uri="{BB962C8B-B14F-4D97-AF65-F5344CB8AC3E}">
        <p14:creationId xmlns:p14="http://schemas.microsoft.com/office/powerpoint/2010/main" val="2241537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38</a:t>
            </a:fld>
            <a:endParaRPr lang="zh-CN" altLang="en-US"/>
          </a:p>
        </p:txBody>
      </p:sp>
    </p:spTree>
    <p:extLst>
      <p:ext uri="{BB962C8B-B14F-4D97-AF65-F5344CB8AC3E}">
        <p14:creationId xmlns:p14="http://schemas.microsoft.com/office/powerpoint/2010/main" val="53448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39</a:t>
            </a:fld>
            <a:endParaRPr lang="zh-CN" altLang="en-US"/>
          </a:p>
        </p:txBody>
      </p:sp>
    </p:spTree>
    <p:extLst>
      <p:ext uri="{BB962C8B-B14F-4D97-AF65-F5344CB8AC3E}">
        <p14:creationId xmlns:p14="http://schemas.microsoft.com/office/powerpoint/2010/main" val="796602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40</a:t>
            </a:fld>
            <a:endParaRPr lang="zh-CN" altLang="en-US"/>
          </a:p>
        </p:txBody>
      </p:sp>
    </p:spTree>
    <p:extLst>
      <p:ext uri="{BB962C8B-B14F-4D97-AF65-F5344CB8AC3E}">
        <p14:creationId xmlns:p14="http://schemas.microsoft.com/office/powerpoint/2010/main" val="243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41</a:t>
            </a:fld>
            <a:endParaRPr lang="zh-CN" altLang="en-US"/>
          </a:p>
        </p:txBody>
      </p:sp>
    </p:spTree>
    <p:extLst>
      <p:ext uri="{BB962C8B-B14F-4D97-AF65-F5344CB8AC3E}">
        <p14:creationId xmlns:p14="http://schemas.microsoft.com/office/powerpoint/2010/main" val="382122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42</a:t>
            </a:fld>
            <a:endParaRPr lang="zh-CN" altLang="en-US"/>
          </a:p>
        </p:txBody>
      </p:sp>
    </p:spTree>
    <p:extLst>
      <p:ext uri="{BB962C8B-B14F-4D97-AF65-F5344CB8AC3E}">
        <p14:creationId xmlns:p14="http://schemas.microsoft.com/office/powerpoint/2010/main" val="90042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16</a:t>
            </a:fld>
            <a:endParaRPr lang="zh-CN" altLang="en-US"/>
          </a:p>
        </p:txBody>
      </p:sp>
    </p:spTree>
    <p:extLst>
      <p:ext uri="{BB962C8B-B14F-4D97-AF65-F5344CB8AC3E}">
        <p14:creationId xmlns:p14="http://schemas.microsoft.com/office/powerpoint/2010/main" val="1407202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43</a:t>
            </a:fld>
            <a:endParaRPr lang="zh-CN" altLang="en-US"/>
          </a:p>
        </p:txBody>
      </p:sp>
    </p:spTree>
    <p:extLst>
      <p:ext uri="{BB962C8B-B14F-4D97-AF65-F5344CB8AC3E}">
        <p14:creationId xmlns:p14="http://schemas.microsoft.com/office/powerpoint/2010/main" val="627293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44</a:t>
            </a:fld>
            <a:endParaRPr lang="zh-CN" altLang="en-US"/>
          </a:p>
        </p:txBody>
      </p:sp>
    </p:spTree>
    <p:extLst>
      <p:ext uri="{BB962C8B-B14F-4D97-AF65-F5344CB8AC3E}">
        <p14:creationId xmlns:p14="http://schemas.microsoft.com/office/powerpoint/2010/main" val="171067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45</a:t>
            </a:fld>
            <a:endParaRPr lang="zh-CN" altLang="en-US"/>
          </a:p>
        </p:txBody>
      </p:sp>
    </p:spTree>
    <p:extLst>
      <p:ext uri="{BB962C8B-B14F-4D97-AF65-F5344CB8AC3E}">
        <p14:creationId xmlns:p14="http://schemas.microsoft.com/office/powerpoint/2010/main" val="2398893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46</a:t>
            </a:fld>
            <a:endParaRPr lang="zh-CN" altLang="en-US"/>
          </a:p>
        </p:txBody>
      </p:sp>
    </p:spTree>
    <p:extLst>
      <p:ext uri="{BB962C8B-B14F-4D97-AF65-F5344CB8AC3E}">
        <p14:creationId xmlns:p14="http://schemas.microsoft.com/office/powerpoint/2010/main" val="3803105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47</a:t>
            </a:fld>
            <a:endParaRPr lang="zh-CN" altLang="en-US"/>
          </a:p>
        </p:txBody>
      </p:sp>
    </p:spTree>
    <p:extLst>
      <p:ext uri="{BB962C8B-B14F-4D97-AF65-F5344CB8AC3E}">
        <p14:creationId xmlns:p14="http://schemas.microsoft.com/office/powerpoint/2010/main" val="403053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48</a:t>
            </a:fld>
            <a:endParaRPr lang="zh-CN" altLang="en-US"/>
          </a:p>
        </p:txBody>
      </p:sp>
    </p:spTree>
    <p:extLst>
      <p:ext uri="{BB962C8B-B14F-4D97-AF65-F5344CB8AC3E}">
        <p14:creationId xmlns:p14="http://schemas.microsoft.com/office/powerpoint/2010/main" val="457600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49</a:t>
            </a:fld>
            <a:endParaRPr lang="zh-CN" altLang="en-US"/>
          </a:p>
        </p:txBody>
      </p:sp>
    </p:spTree>
    <p:extLst>
      <p:ext uri="{BB962C8B-B14F-4D97-AF65-F5344CB8AC3E}">
        <p14:creationId xmlns:p14="http://schemas.microsoft.com/office/powerpoint/2010/main" val="590729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50</a:t>
            </a:fld>
            <a:endParaRPr lang="zh-CN" altLang="en-US"/>
          </a:p>
        </p:txBody>
      </p:sp>
    </p:spTree>
    <p:extLst>
      <p:ext uri="{BB962C8B-B14F-4D97-AF65-F5344CB8AC3E}">
        <p14:creationId xmlns:p14="http://schemas.microsoft.com/office/powerpoint/2010/main" val="3680187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51</a:t>
            </a:fld>
            <a:endParaRPr lang="zh-CN" altLang="en-US"/>
          </a:p>
        </p:txBody>
      </p:sp>
    </p:spTree>
    <p:extLst>
      <p:ext uri="{BB962C8B-B14F-4D97-AF65-F5344CB8AC3E}">
        <p14:creationId xmlns:p14="http://schemas.microsoft.com/office/powerpoint/2010/main" val="2209354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52</a:t>
            </a:fld>
            <a:endParaRPr lang="zh-CN" altLang="en-US"/>
          </a:p>
        </p:txBody>
      </p:sp>
    </p:spTree>
    <p:extLst>
      <p:ext uri="{BB962C8B-B14F-4D97-AF65-F5344CB8AC3E}">
        <p14:creationId xmlns:p14="http://schemas.microsoft.com/office/powerpoint/2010/main" val="259108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17</a:t>
            </a:fld>
            <a:endParaRPr lang="zh-CN" altLang="en-US"/>
          </a:p>
        </p:txBody>
      </p:sp>
    </p:spTree>
    <p:extLst>
      <p:ext uri="{BB962C8B-B14F-4D97-AF65-F5344CB8AC3E}">
        <p14:creationId xmlns:p14="http://schemas.microsoft.com/office/powerpoint/2010/main" val="719110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53</a:t>
            </a:fld>
            <a:endParaRPr lang="zh-CN" altLang="en-US"/>
          </a:p>
        </p:txBody>
      </p:sp>
    </p:spTree>
    <p:extLst>
      <p:ext uri="{BB962C8B-B14F-4D97-AF65-F5344CB8AC3E}">
        <p14:creationId xmlns:p14="http://schemas.microsoft.com/office/powerpoint/2010/main" val="1246873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54</a:t>
            </a:fld>
            <a:endParaRPr lang="zh-CN" altLang="en-US"/>
          </a:p>
        </p:txBody>
      </p:sp>
    </p:spTree>
    <p:extLst>
      <p:ext uri="{BB962C8B-B14F-4D97-AF65-F5344CB8AC3E}">
        <p14:creationId xmlns:p14="http://schemas.microsoft.com/office/powerpoint/2010/main" val="2677128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55</a:t>
            </a:fld>
            <a:endParaRPr lang="zh-CN" altLang="en-US"/>
          </a:p>
        </p:txBody>
      </p:sp>
    </p:spTree>
    <p:extLst>
      <p:ext uri="{BB962C8B-B14F-4D97-AF65-F5344CB8AC3E}">
        <p14:creationId xmlns:p14="http://schemas.microsoft.com/office/powerpoint/2010/main" val="479274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TextEdit="1"/>
          </p:cNvSpPr>
          <p:nvPr>
            <p:ph type="sldImg"/>
          </p:nvPr>
        </p:nvSpPr>
        <p:spPr>
          <a:xfrm>
            <a:off x="685800" y="1143000"/>
            <a:ext cx="5486400" cy="3086100"/>
          </a:xfrm>
          <a:ln/>
        </p:spPr>
      </p:sp>
      <p:sp>
        <p:nvSpPr>
          <p:cNvPr id="226307"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10298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18</a:t>
            </a:fld>
            <a:endParaRPr lang="zh-CN" altLang="en-US"/>
          </a:p>
        </p:txBody>
      </p:sp>
    </p:spTree>
    <p:extLst>
      <p:ext uri="{BB962C8B-B14F-4D97-AF65-F5344CB8AC3E}">
        <p14:creationId xmlns:p14="http://schemas.microsoft.com/office/powerpoint/2010/main" val="265565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19</a:t>
            </a:fld>
            <a:endParaRPr lang="zh-CN" altLang="en-US"/>
          </a:p>
        </p:txBody>
      </p:sp>
    </p:spTree>
    <p:extLst>
      <p:ext uri="{BB962C8B-B14F-4D97-AF65-F5344CB8AC3E}">
        <p14:creationId xmlns:p14="http://schemas.microsoft.com/office/powerpoint/2010/main" val="1328734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20</a:t>
            </a:fld>
            <a:endParaRPr lang="zh-CN" altLang="en-US"/>
          </a:p>
        </p:txBody>
      </p:sp>
    </p:spTree>
    <p:extLst>
      <p:ext uri="{BB962C8B-B14F-4D97-AF65-F5344CB8AC3E}">
        <p14:creationId xmlns:p14="http://schemas.microsoft.com/office/powerpoint/2010/main" val="3207525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21</a:t>
            </a:fld>
            <a:endParaRPr lang="zh-CN" altLang="en-US"/>
          </a:p>
        </p:txBody>
      </p:sp>
    </p:spTree>
    <p:extLst>
      <p:ext uri="{BB962C8B-B14F-4D97-AF65-F5344CB8AC3E}">
        <p14:creationId xmlns:p14="http://schemas.microsoft.com/office/powerpoint/2010/main" val="353792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A1B552-615F-42DA-85F2-80E7008928A8}" type="slidenum">
              <a:rPr lang="zh-CN" altLang="en-US" smtClean="0"/>
              <a:t>22</a:t>
            </a:fld>
            <a:endParaRPr lang="zh-CN" altLang="en-US"/>
          </a:p>
        </p:txBody>
      </p:sp>
    </p:spTree>
    <p:extLst>
      <p:ext uri="{BB962C8B-B14F-4D97-AF65-F5344CB8AC3E}">
        <p14:creationId xmlns:p14="http://schemas.microsoft.com/office/powerpoint/2010/main" val="3958911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D988FA9-2E2D-4AB0-A235-FBD36981BD92}"/>
              </a:ext>
            </a:extLst>
          </p:cNvPr>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p:spPr>
        <p:txBody>
          <a:bodyPr anchor="ctr"/>
          <a:lstStyle/>
          <a:p>
            <a:pPr algn="ctr">
              <a:defRPr/>
            </a:pPr>
            <a:endParaRPr lang="zh-CN" altLang="en-US" sz="950" baseline="0" dirty="0">
              <a:solidFill>
                <a:schemeClr val="bg1"/>
              </a:solidFill>
              <a:latin typeface="Times New Roman" panose="02020603050405020304" pitchFamily="18" charset="0"/>
              <a:ea typeface="宋体" panose="02010600030101010101" pitchFamily="2" charset="-122"/>
              <a:cs typeface="宋体" charset="0"/>
            </a:endParaRPr>
          </a:p>
        </p:txBody>
      </p:sp>
      <p:pic>
        <p:nvPicPr>
          <p:cNvPr id="4" name="图片 3">
            <a:extLst>
              <a:ext uri="{FF2B5EF4-FFF2-40B4-BE49-F238E27FC236}">
                <a16:creationId xmlns:a16="http://schemas.microsoft.com/office/drawing/2014/main" id="{061F578E-A0F4-4755-A6A7-115875A341D0}"/>
              </a:ext>
            </a:extLst>
          </p:cNvPr>
          <p:cNvPicPr>
            <a:picLocks noChangeAspect="1"/>
          </p:cNvPicPr>
          <p:nvPr/>
        </p:nvPicPr>
        <p:blipFill>
          <a:blip r:embed="rId2" cstate="print"/>
          <a:stretch>
            <a:fillRect/>
          </a:stretch>
        </p:blipFill>
        <p:spPr>
          <a:xfrm>
            <a:off x="202394" y="2246810"/>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itchFamily="18" charset="0"/>
                <a:ea typeface="宋体" panose="02010600030101010101" pitchFamily="2" charset="-122"/>
              </a:defRPr>
            </a:lvl1pPr>
          </a:lstStyle>
          <a:p>
            <a:r>
              <a:rPr lang="zh-CN" altLang="en-US" noProof="1"/>
              <a:t>单击此处编辑母版标题样式</a:t>
            </a:r>
          </a:p>
        </p:txBody>
      </p:sp>
      <p:sp>
        <p:nvSpPr>
          <p:cNvPr id="9" name="日期占位符 1">
            <a:extLst>
              <a:ext uri="{FF2B5EF4-FFF2-40B4-BE49-F238E27FC236}">
                <a16:creationId xmlns:a16="http://schemas.microsoft.com/office/drawing/2014/main" id="{A8B955FF-0328-444B-A955-07F9EAF2D019}"/>
              </a:ext>
            </a:extLst>
          </p:cNvPr>
          <p:cNvSpPr>
            <a:spLocks noGrp="1"/>
          </p:cNvSpPr>
          <p:nvPr>
            <p:ph type="dt" sz="half" idx="10"/>
          </p:nvPr>
        </p:nvSpPr>
        <p:spPr/>
        <p:txBody>
          <a:bodyPr/>
          <a:lstStyle>
            <a:lvl1pPr>
              <a:defRPr baseline="0">
                <a:latin typeface="Times New Roman" panose="02020603050405020304" pitchFamily="18" charset="0"/>
                <a:ea typeface="宋体" panose="02010600030101010101" pitchFamily="2" charset="-122"/>
              </a:defRPr>
            </a:lvl1pPr>
          </a:lstStyle>
          <a:p>
            <a:fld id="{C5EFD6F6-2F20-4B1A-A667-B95C1338A7FC}" type="datetime5">
              <a:rPr lang="zh-CN" altLang="en-US" smtClean="0"/>
              <a:pPr/>
              <a:t>2025/11/2</a:t>
            </a:fld>
            <a:endParaRPr lang="zh-CN" altLang="en-US" dirty="0"/>
          </a:p>
        </p:txBody>
      </p:sp>
      <p:sp>
        <p:nvSpPr>
          <p:cNvPr id="10" name="页脚占位符 2">
            <a:extLst>
              <a:ext uri="{FF2B5EF4-FFF2-40B4-BE49-F238E27FC236}">
                <a16:creationId xmlns:a16="http://schemas.microsoft.com/office/drawing/2014/main" id="{7A08F8AE-EBF9-468B-B7DA-6C4177987749}"/>
              </a:ext>
            </a:extLst>
          </p:cNvPr>
          <p:cNvSpPr>
            <a:spLocks noGrp="1"/>
          </p:cNvSpPr>
          <p:nvPr>
            <p:ph type="ftr" sz="quarter" idx="11"/>
          </p:nvPr>
        </p:nvSpPr>
        <p:spPr/>
        <p:txBody>
          <a:bodyPr/>
          <a:lstStyle>
            <a:lvl1pPr>
              <a:defRPr baseline="0">
                <a:latin typeface="Times New Roman" panose="02020603050405020304" pitchFamily="18" charset="0"/>
                <a:ea typeface="宋体" panose="02010600030101010101" pitchFamily="2" charset="-122"/>
              </a:defRPr>
            </a:lvl1pPr>
          </a:lstStyle>
          <a:p>
            <a:pPr>
              <a:defRPr/>
            </a:pPr>
            <a:endParaRPr lang="zh-CN" altLang="en-US"/>
          </a:p>
        </p:txBody>
      </p:sp>
      <p:sp>
        <p:nvSpPr>
          <p:cNvPr id="11" name="灯片编号占位符 3">
            <a:extLst>
              <a:ext uri="{FF2B5EF4-FFF2-40B4-BE49-F238E27FC236}">
                <a16:creationId xmlns:a16="http://schemas.microsoft.com/office/drawing/2014/main" id="{95ED2846-0561-49EC-99AC-42118DC01ACA}"/>
              </a:ext>
            </a:extLst>
          </p:cNvPr>
          <p:cNvSpPr>
            <a:spLocks noGrp="1"/>
          </p:cNvSpPr>
          <p:nvPr>
            <p:ph type="sldNum" sz="quarter" idx="12"/>
          </p:nvPr>
        </p:nvSpPr>
        <p:spPr/>
        <p:txBody>
          <a:bodyPr/>
          <a:lstStyle>
            <a:lvl1pPr>
              <a:defRPr baseline="0">
                <a:latin typeface="Times New Roman" panose="02020603050405020304" pitchFamily="18" charset="0"/>
                <a:ea typeface="宋体" panose="02010600030101010101" pitchFamily="2" charset="-122"/>
              </a:defRPr>
            </a:lvl1pPr>
          </a:lstStyle>
          <a:p>
            <a:pPr>
              <a:defRPr/>
            </a:pPr>
            <a:fld id="{87765BD0-8639-4309-B2A4-CEF6862AE3FC}" type="slidenum">
              <a:rPr lang="zh-CN" altLang="en-US" smtClean="0"/>
              <a:pPr>
                <a:defRPr/>
              </a:pPr>
              <a:t>‹#›</a:t>
            </a:fld>
            <a:endParaRPr lang="zh-CN" altLang="en-US"/>
          </a:p>
        </p:txBody>
      </p:sp>
      <p:sp>
        <p:nvSpPr>
          <p:cNvPr id="12" name="矩形 11">
            <a:extLst>
              <a:ext uri="{FF2B5EF4-FFF2-40B4-BE49-F238E27FC236}">
                <a16:creationId xmlns:a16="http://schemas.microsoft.com/office/drawing/2014/main" id="{AB399F86-16E9-4431-B20F-1CE198BBC434}"/>
              </a:ext>
            </a:extLst>
          </p:cNvPr>
          <p:cNvSpPr>
            <a:spLocks noChangeArrowheads="1"/>
          </p:cNvSpPr>
          <p:nvPr userDrawn="1"/>
        </p:nvSpPr>
        <p:spPr bwMode="auto">
          <a:xfrm>
            <a:off x="0" y="1967879"/>
            <a:ext cx="12189884" cy="2168691"/>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base">
              <a:spcBef>
                <a:spcPct val="0"/>
              </a:spcBef>
              <a:spcAft>
                <a:spcPct val="0"/>
              </a:spcAft>
              <a:defRPr/>
            </a:pPr>
            <a:endParaRPr lang="zh-CN" altLang="en-US" sz="952" baseline="0" dirty="0">
              <a:solidFill>
                <a:schemeClr val="bg1"/>
              </a:solidFill>
              <a:latin typeface="Times New Roman" panose="02020603050405020304" pitchFamily="18" charset="0"/>
              <a:ea typeface="宋体" panose="02010600030101010101" pitchFamily="2" charset="-122"/>
              <a:cs typeface="宋体" charset="0"/>
            </a:endParaRPr>
          </a:p>
        </p:txBody>
      </p:sp>
      <p:pic>
        <p:nvPicPr>
          <p:cNvPr id="13" name="图片 12" descr="AW视觉符号.jpg">
            <a:extLst>
              <a:ext uri="{FF2B5EF4-FFF2-40B4-BE49-F238E27FC236}">
                <a16:creationId xmlns:a16="http://schemas.microsoft.com/office/drawing/2014/main" id="{D7E4463B-D75A-455D-9120-ED8B6C57DB54}"/>
              </a:ext>
            </a:extLst>
          </p:cNvPr>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9" name="直接连接符 18">
            <a:extLst>
              <a:ext uri="{FF2B5EF4-FFF2-40B4-BE49-F238E27FC236}">
                <a16:creationId xmlns:a16="http://schemas.microsoft.com/office/drawing/2014/main" id="{4041C262-473E-4226-8BC1-3C4F678D4D79}"/>
              </a:ext>
            </a:extLst>
          </p:cNvPr>
          <p:cNvCxnSpPr>
            <a:cxnSpLocks/>
          </p:cNvCxnSpPr>
          <p:nvPr userDrawn="1"/>
        </p:nvCxnSpPr>
        <p:spPr>
          <a:xfrm>
            <a:off x="1052988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D9839371-AD7F-4AA9-B137-F6B473EBEB9B}"/>
              </a:ext>
            </a:extLst>
          </p:cNvPr>
          <p:cNvCxnSpPr>
            <a:cxnSpLocks/>
          </p:cNvCxnSpPr>
          <p:nvPr userDrawn="1"/>
        </p:nvCxnSpPr>
        <p:spPr>
          <a:xfrm>
            <a:off x="6589713"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2444520"/>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纯内容页">
    <p:spTree>
      <p:nvGrpSpPr>
        <p:cNvPr id="1" name=""/>
        <p:cNvGrpSpPr/>
        <p:nvPr/>
      </p:nvGrpSpPr>
      <p:grpSpPr>
        <a:xfrm>
          <a:off x="0" y="0"/>
          <a:ext cx="0" cy="0"/>
          <a:chOff x="0" y="0"/>
          <a:chExt cx="0" cy="0"/>
        </a:xfrm>
      </p:grpSpPr>
      <p:sp>
        <p:nvSpPr>
          <p:cNvPr id="8" name="AutoShape 23">
            <a:extLst>
              <a:ext uri="{FF2B5EF4-FFF2-40B4-BE49-F238E27FC236}">
                <a16:creationId xmlns:a16="http://schemas.microsoft.com/office/drawing/2014/main" id="{8BBD29A0-7238-44B5-B95C-C6A0C7A8EA53}"/>
              </a:ext>
            </a:extLst>
          </p:cNvPr>
          <p:cNvSpPr>
            <a:spLocks noChangeArrowheads="1"/>
          </p:cNvSpPr>
          <p:nvPr/>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80604020202020204" pitchFamily="34" charset="0"/>
                <a:ea typeface="宋体" pitchFamily="2" charset="-122"/>
              </a:defRPr>
            </a:lvl1pPr>
            <a:lvl2pPr marL="742950" indent="-285750">
              <a:defRPr sz="900">
                <a:solidFill>
                  <a:srgbClr val="000000"/>
                </a:solidFill>
                <a:latin typeface="Arial" panose="02080604020202020204" pitchFamily="34" charset="0"/>
                <a:ea typeface="宋体" pitchFamily="2" charset="-122"/>
              </a:defRPr>
            </a:lvl2pPr>
            <a:lvl3pPr marL="1143000" indent="-228600">
              <a:defRPr sz="900">
                <a:solidFill>
                  <a:srgbClr val="000000"/>
                </a:solidFill>
                <a:latin typeface="Arial" panose="02080604020202020204" pitchFamily="34" charset="0"/>
                <a:ea typeface="宋体" pitchFamily="2" charset="-122"/>
              </a:defRPr>
            </a:lvl3pPr>
            <a:lvl4pPr marL="1600200" indent="-228600">
              <a:defRPr sz="900">
                <a:solidFill>
                  <a:srgbClr val="000000"/>
                </a:solidFill>
                <a:latin typeface="Arial" panose="02080604020202020204" pitchFamily="34" charset="0"/>
                <a:ea typeface="宋体" pitchFamily="2" charset="-122"/>
              </a:defRPr>
            </a:lvl4pPr>
            <a:lvl5pPr marL="2057400" indent="-228600">
              <a:defRPr sz="900">
                <a:solidFill>
                  <a:srgbClr val="000000"/>
                </a:solidFill>
                <a:latin typeface="Arial" panose="02080604020202020204" pitchFamily="34" charset="0"/>
                <a:ea typeface="宋体" pitchFamily="2" charset="-122"/>
              </a:defRPr>
            </a:lvl5pPr>
            <a:lvl6pPr marL="25146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6pPr>
            <a:lvl7pPr marL="29718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7pPr>
            <a:lvl8pPr marL="34290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8pPr>
            <a:lvl9pPr marL="38862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9pPr>
          </a:lstStyle>
          <a:p>
            <a:pPr algn="ctr" fontAlgn="auto">
              <a:spcBef>
                <a:spcPct val="50000"/>
              </a:spcBef>
              <a:spcAft>
                <a:spcPts val="0"/>
              </a:spcAft>
              <a:defRPr/>
            </a:pPr>
            <a:endParaRPr lang="zh-CN" altLang="en-US" sz="950"/>
          </a:p>
        </p:txBody>
      </p:sp>
      <p:sp>
        <p:nvSpPr>
          <p:cNvPr id="9" name="AutoShape 23">
            <a:extLst>
              <a:ext uri="{FF2B5EF4-FFF2-40B4-BE49-F238E27FC236}">
                <a16:creationId xmlns:a16="http://schemas.microsoft.com/office/drawing/2014/main" id="{0B740AF4-4F4A-423C-AE67-DC3438642124}"/>
              </a:ext>
            </a:extLst>
          </p:cNvPr>
          <p:cNvSpPr>
            <a:spLocks noChangeArrowheads="1"/>
          </p:cNvSpPr>
          <p:nvPr/>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80604020202020204" pitchFamily="34" charset="0"/>
                <a:ea typeface="宋体" pitchFamily="2" charset="-122"/>
              </a:defRPr>
            </a:lvl1pPr>
            <a:lvl2pPr marL="742950" indent="-285750">
              <a:defRPr sz="900">
                <a:solidFill>
                  <a:srgbClr val="000000"/>
                </a:solidFill>
                <a:latin typeface="Arial" panose="02080604020202020204" pitchFamily="34" charset="0"/>
                <a:ea typeface="宋体" pitchFamily="2" charset="-122"/>
              </a:defRPr>
            </a:lvl2pPr>
            <a:lvl3pPr marL="1143000" indent="-228600">
              <a:defRPr sz="900">
                <a:solidFill>
                  <a:srgbClr val="000000"/>
                </a:solidFill>
                <a:latin typeface="Arial" panose="02080604020202020204" pitchFamily="34" charset="0"/>
                <a:ea typeface="宋体" pitchFamily="2" charset="-122"/>
              </a:defRPr>
            </a:lvl3pPr>
            <a:lvl4pPr marL="1600200" indent="-228600">
              <a:defRPr sz="900">
                <a:solidFill>
                  <a:srgbClr val="000000"/>
                </a:solidFill>
                <a:latin typeface="Arial" panose="02080604020202020204" pitchFamily="34" charset="0"/>
                <a:ea typeface="宋体" pitchFamily="2" charset="-122"/>
              </a:defRPr>
            </a:lvl4pPr>
            <a:lvl5pPr marL="2057400" indent="-228600">
              <a:defRPr sz="900">
                <a:solidFill>
                  <a:srgbClr val="000000"/>
                </a:solidFill>
                <a:latin typeface="Arial" panose="02080604020202020204" pitchFamily="34" charset="0"/>
                <a:ea typeface="宋体" pitchFamily="2" charset="-122"/>
              </a:defRPr>
            </a:lvl5pPr>
            <a:lvl6pPr marL="25146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6pPr>
            <a:lvl7pPr marL="29718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7pPr>
            <a:lvl8pPr marL="34290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8pPr>
            <a:lvl9pPr marL="3886200" indent="-228600" eaLnBrk="0" fontAlgn="base" hangingPunct="0">
              <a:spcBef>
                <a:spcPct val="0"/>
              </a:spcBef>
              <a:spcAft>
                <a:spcPct val="0"/>
              </a:spcAft>
              <a:defRPr sz="900">
                <a:solidFill>
                  <a:srgbClr val="000000"/>
                </a:solidFill>
                <a:latin typeface="Arial" panose="02080604020202020204" pitchFamily="34" charset="0"/>
                <a:ea typeface="宋体"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hasCustomPrompt="1"/>
          </p:nvPr>
        </p:nvSpPr>
        <p:spPr>
          <a:xfrm>
            <a:off x="423819" y="1104181"/>
            <a:ext cx="11107601" cy="5052713"/>
          </a:xfrm>
        </p:spPr>
        <p:txBody>
          <a:bodyPr>
            <a:noAutofit/>
          </a:bodyPr>
          <a:lstStyle>
            <a:lvl1pPr marL="362585" indent="-362585">
              <a:lnSpc>
                <a:spcPct val="150000"/>
              </a:lnSpc>
              <a:buClr>
                <a:srgbClr val="032089"/>
              </a:buClr>
              <a:buFont typeface="Wingdings" panose="05000000000000000000" pitchFamily="2" charset="2"/>
              <a:buChar char="Ø"/>
              <a:defRPr sz="1800" b="0" baseline="0">
                <a:latin typeface="Times New Roman" panose="02020603050405020304" pitchFamily="18" charset="0"/>
                <a:ea typeface="宋体" panose="02010600030101010101" pitchFamily="2" charset="-122"/>
                <a:cs typeface="Times New Roman" pitchFamily="18" charset="0"/>
              </a:defRPr>
            </a:lvl1pPr>
            <a:lvl2pPr>
              <a:lnSpc>
                <a:spcPct val="130000"/>
              </a:lnSpc>
              <a:buClr>
                <a:srgbClr val="032089"/>
              </a:buClr>
              <a:buFont typeface="Wingdings" panose="05000000000000000000" pitchFamily="2" charset="2"/>
              <a:buChar char="l"/>
              <a:defRPr sz="2330" b="0">
                <a:latin typeface="微软雅黑" pitchFamily="34" charset="-122"/>
                <a:ea typeface="微软雅黑" pitchFamily="34" charset="-122"/>
              </a:defRPr>
            </a:lvl2pPr>
            <a:lvl3pPr>
              <a:defRPr sz="1905" b="0">
                <a:latin typeface="微软雅黑" pitchFamily="34" charset="-122"/>
                <a:ea typeface="微软雅黑" pitchFamily="34" charset="-122"/>
              </a:defRPr>
            </a:lvl3pPr>
            <a:lvl4pPr>
              <a:defRPr sz="1905" b="0">
                <a:latin typeface="微软雅黑" pitchFamily="34" charset="-122"/>
                <a:ea typeface="微软雅黑" pitchFamily="34" charset="-122"/>
              </a:defRPr>
            </a:lvl4pPr>
            <a:lvl5pPr>
              <a:defRPr sz="1905" b="0">
                <a:latin typeface="微软雅黑" pitchFamily="34" charset="-122"/>
                <a:ea typeface="微软雅黑" pitchFamily="34" charset="-122"/>
              </a:defRPr>
            </a:lvl5pPr>
          </a:lstStyle>
          <a:p>
            <a:pPr lvl="0"/>
            <a:r>
              <a:rPr lang="zh-CN" altLang="en-US" noProof="1"/>
              <a:t>单击此处编辑正文内容</a:t>
            </a:r>
          </a:p>
        </p:txBody>
      </p:sp>
      <p:sp>
        <p:nvSpPr>
          <p:cNvPr id="2" name="标题 1"/>
          <p:cNvSpPr>
            <a:spLocks noGrp="1"/>
          </p:cNvSpPr>
          <p:nvPr>
            <p:ph type="title" hasCustomPrompt="1"/>
          </p:nvPr>
        </p:nvSpPr>
        <p:spPr>
          <a:xfrm>
            <a:off x="254876" y="359079"/>
            <a:ext cx="10972801" cy="528176"/>
          </a:xfrm>
        </p:spPr>
        <p:txBody>
          <a:bodyPr/>
          <a:lstStyle>
            <a:lvl1pPr>
              <a:defRPr sz="2400" b="1" baseline="0">
                <a:solidFill>
                  <a:schemeClr val="tx1"/>
                </a:solidFill>
                <a:latin typeface="Times New Roman" panose="02020603050405020304" pitchFamily="18" charset="0"/>
                <a:cs typeface="Times New Roman" pitchFamily="18" charset="0"/>
              </a:defRPr>
            </a:lvl1pPr>
          </a:lstStyle>
          <a:p>
            <a:r>
              <a:rPr lang="zh-CN" altLang="en-US" noProof="1"/>
              <a:t>单击此处编辑标题</a:t>
            </a:r>
          </a:p>
        </p:txBody>
      </p:sp>
      <p:sp>
        <p:nvSpPr>
          <p:cNvPr id="14" name="Rectangle 12">
            <a:extLst>
              <a:ext uri="{FF2B5EF4-FFF2-40B4-BE49-F238E27FC236}">
                <a16:creationId xmlns:a16="http://schemas.microsoft.com/office/drawing/2014/main" id="{1107D1B1-B31F-4351-9243-6E49DB2D3B0F}"/>
              </a:ext>
            </a:extLst>
          </p:cNvPr>
          <p:cNvSpPr>
            <a:spLocks noChangeArrowheads="1"/>
          </p:cNvSpPr>
          <p:nvPr userDrawn="1"/>
        </p:nvSpPr>
        <p:spPr bwMode="auto">
          <a:xfrm>
            <a:off x="9937750" y="6392863"/>
            <a:ext cx="571500" cy="231775"/>
          </a:xfrm>
          <a:prstGeom prst="rect">
            <a:avLst/>
          </a:prstGeom>
          <a:no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000">
                <a:solidFill>
                  <a:srgbClr val="7F7F7F"/>
                </a:solidFill>
                <a:latin typeface="Arial" panose="020B0604020202020204" pitchFamily="34" charset="0"/>
                <a:cs typeface="Arial" panose="020B0604020202020204" pitchFamily="34" charset="0"/>
              </a:rPr>
              <a:t> </a:t>
            </a:r>
            <a:fld id="{524AD63B-5F2C-4628-8441-2A0E534DA5F7}" type="slidenum">
              <a:rPr lang="en-US" altLang="zh-CN" sz="1000" smtClean="0">
                <a:latin typeface="Arial" panose="020B0604020202020204" pitchFamily="34" charset="0"/>
                <a:cs typeface="Arial" panose="020B0604020202020204" pitchFamily="34" charset="0"/>
              </a:rPr>
              <a:t>‹#›</a:t>
            </a:fld>
            <a:endParaRPr lang="en-US" altLang="zh-CN" sz="1000">
              <a:latin typeface="Arial" panose="020B0604020202020204" pitchFamily="34" charset="0"/>
              <a:cs typeface="Arial" panose="020B0604020202020204" pitchFamily="34" charset="0"/>
            </a:endParaRPr>
          </a:p>
        </p:txBody>
      </p:sp>
      <p:cxnSp>
        <p:nvCxnSpPr>
          <p:cNvPr id="15" name="直接连接符 19">
            <a:extLst>
              <a:ext uri="{FF2B5EF4-FFF2-40B4-BE49-F238E27FC236}">
                <a16:creationId xmlns:a16="http://schemas.microsoft.com/office/drawing/2014/main" id="{5F75AFC8-BB8E-4AEE-B132-F4010728CC27}"/>
              </a:ext>
            </a:extLst>
          </p:cNvPr>
          <p:cNvCxnSpPr>
            <a:stCxn id="15"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152A5A3E-D3F3-4887-907E-4ED7323552FB}"/>
              </a:ext>
            </a:extLst>
          </p:cNvPr>
          <p:cNvCxnSpPr>
            <a:endCxn id="14" idx="1"/>
          </p:cNvCxnSpPr>
          <p:nvPr userDrawn="1"/>
        </p:nvCxnSpPr>
        <p:spPr>
          <a:xfrm>
            <a:off x="5959475" y="6508750"/>
            <a:ext cx="3978275"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176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内容页">
    <p:spTree>
      <p:nvGrpSpPr>
        <p:cNvPr id="1" name=""/>
        <p:cNvGrpSpPr/>
        <p:nvPr/>
      </p:nvGrpSpPr>
      <p:grpSpPr>
        <a:xfrm>
          <a:off x="0" y="0"/>
          <a:ext cx="0" cy="0"/>
          <a:chOff x="0" y="0"/>
          <a:chExt cx="0" cy="0"/>
        </a:xfrm>
      </p:grpSpPr>
      <p:sp>
        <p:nvSpPr>
          <p:cNvPr id="8" name="AutoShape 23">
            <a:extLst>
              <a:ext uri="{FF2B5EF4-FFF2-40B4-BE49-F238E27FC236}">
                <a16:creationId xmlns:a16="http://schemas.microsoft.com/office/drawing/2014/main" id="{0685CE8C-B9A8-46A0-ADB9-4D39BDC2C2F4}"/>
              </a:ext>
            </a:extLst>
          </p:cNvPr>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2" baseline="0">
              <a:latin typeface="Times New Roman" panose="02020603050405020304" pitchFamily="18" charset="0"/>
              <a:ea typeface="宋体" panose="02010600030101010101" pitchFamily="2" charset="-122"/>
            </a:endParaRPr>
          </a:p>
        </p:txBody>
      </p:sp>
      <p:sp>
        <p:nvSpPr>
          <p:cNvPr id="9" name="AutoShape 23">
            <a:extLst>
              <a:ext uri="{FF2B5EF4-FFF2-40B4-BE49-F238E27FC236}">
                <a16:creationId xmlns:a16="http://schemas.microsoft.com/office/drawing/2014/main" id="{F38BE64D-19F8-41E3-B759-05846120B7B5}"/>
              </a:ext>
            </a:extLst>
          </p:cNvPr>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2" baseline="0">
              <a:latin typeface="Times New Roman" panose="02020603050405020304" pitchFamily="18" charset="0"/>
              <a:ea typeface="宋体" panose="02010600030101010101" pitchFamily="2" charset="-122"/>
            </a:endParaRPr>
          </a:p>
        </p:txBody>
      </p:sp>
      <p:sp>
        <p:nvSpPr>
          <p:cNvPr id="4" name="内容占位符 2"/>
          <p:cNvSpPr>
            <a:spLocks noGrp="1"/>
          </p:cNvSpPr>
          <p:nvPr>
            <p:ph idx="1" hasCustomPrompt="1"/>
          </p:nvPr>
        </p:nvSpPr>
        <p:spPr>
          <a:xfrm>
            <a:off x="423819" y="1713662"/>
            <a:ext cx="11107601" cy="4339721"/>
          </a:xfrm>
        </p:spPr>
        <p:txBody>
          <a:bodyPr>
            <a:noAutofit/>
          </a:bodyPr>
          <a:lstStyle>
            <a:lvl1pPr marL="362822" indent="-362822">
              <a:lnSpc>
                <a:spcPct val="150000"/>
              </a:lnSpc>
              <a:buClr>
                <a:srgbClr val="032089"/>
              </a:buClr>
              <a:buFont typeface="Wingdings" pitchFamily="2" charset="2"/>
              <a:buChar char="Ø"/>
              <a:defRPr sz="1800" b="0" baseline="0">
                <a:latin typeface="Times New Roman" panose="02020603050405020304" pitchFamily="18" charset="0"/>
                <a:ea typeface="宋体" panose="02010600030101010101" pitchFamily="2" charset="-122"/>
                <a:cs typeface="Times New Roman" pitchFamily="18" charset="0"/>
              </a:defRPr>
            </a:lvl1pPr>
            <a:lvl2pPr>
              <a:lnSpc>
                <a:spcPct val="130000"/>
              </a:lnSpc>
              <a:buClr>
                <a:srgbClr val="032089"/>
              </a:buClr>
              <a:buFont typeface="Wingdings" pitchFamily="2" charset="2"/>
              <a:buChar char="l"/>
              <a:defRPr sz="2328" b="0">
                <a:latin typeface="微软雅黑" pitchFamily="34" charset="-122"/>
                <a:ea typeface="微软雅黑" pitchFamily="34" charset="-122"/>
              </a:defRPr>
            </a:lvl2pPr>
            <a:lvl3pPr>
              <a:defRPr sz="1905" b="0">
                <a:latin typeface="微软雅黑" pitchFamily="34" charset="-122"/>
                <a:ea typeface="微软雅黑" pitchFamily="34" charset="-122"/>
              </a:defRPr>
            </a:lvl3pPr>
            <a:lvl4pPr>
              <a:defRPr sz="1905" b="0">
                <a:latin typeface="微软雅黑" pitchFamily="34" charset="-122"/>
                <a:ea typeface="微软雅黑" pitchFamily="34" charset="-122"/>
              </a:defRPr>
            </a:lvl4pPr>
            <a:lvl5pPr>
              <a:defRPr sz="1905" b="0">
                <a:latin typeface="微软雅黑" pitchFamily="34" charset="-122"/>
                <a:ea typeface="微软雅黑" pitchFamily="34" charset="-122"/>
              </a:defRPr>
            </a:lvl5pPr>
          </a:lstStyle>
          <a:p>
            <a:pPr lvl="0"/>
            <a:r>
              <a:rPr lang="zh-CN" altLang="en-US" dirty="0"/>
              <a:t>单击此处编辑正文内容</a:t>
            </a:r>
          </a:p>
        </p:txBody>
      </p:sp>
      <p:sp>
        <p:nvSpPr>
          <p:cNvPr id="2" name="标题 1"/>
          <p:cNvSpPr>
            <a:spLocks noGrp="1"/>
          </p:cNvSpPr>
          <p:nvPr>
            <p:ph type="title" hasCustomPrompt="1"/>
          </p:nvPr>
        </p:nvSpPr>
        <p:spPr>
          <a:xfrm>
            <a:off x="254876" y="359079"/>
            <a:ext cx="10972801" cy="528176"/>
          </a:xfrm>
        </p:spPr>
        <p:txBody>
          <a:bodyPr/>
          <a:lstStyle>
            <a:lvl1pPr>
              <a:defRPr sz="2400" b="1" baseline="0">
                <a:solidFill>
                  <a:schemeClr val="tx1"/>
                </a:solidFill>
                <a:latin typeface="Times New Roman" panose="02020603050405020304" pitchFamily="18" charset="0"/>
                <a:ea typeface="宋体" panose="02010600030101010101" pitchFamily="2" charset="-122"/>
                <a:cs typeface="Times New Roman" pitchFamily="18" charset="0"/>
              </a:defRPr>
            </a:lvl1pPr>
          </a:lstStyle>
          <a:p>
            <a:r>
              <a:rPr lang="zh-CN" altLang="en-US" dirty="0"/>
              <a:t>单击此处编辑标题</a:t>
            </a:r>
          </a:p>
        </p:txBody>
      </p:sp>
      <p:sp>
        <p:nvSpPr>
          <p:cNvPr id="14" name="内容占位符 2"/>
          <p:cNvSpPr>
            <a:spLocks noGrp="1"/>
          </p:cNvSpPr>
          <p:nvPr>
            <p:ph idx="10" hasCustomPrompt="1"/>
          </p:nvPr>
        </p:nvSpPr>
        <p:spPr>
          <a:xfrm>
            <a:off x="423819" y="1138980"/>
            <a:ext cx="11107601" cy="426469"/>
          </a:xfrm>
          <a:noFill/>
          <a:ln>
            <a:noFill/>
          </a:ln>
        </p:spPr>
        <p:txBody>
          <a:bodyPr anchor="ctr">
            <a:noAutofit/>
          </a:bodyPr>
          <a:lstStyle>
            <a:lvl1pPr marL="0" indent="0">
              <a:buNone/>
              <a:defRPr lang="zh-CN" altLang="en-US" sz="2000" b="0" baseline="0" dirty="0" smtClean="0">
                <a:latin typeface="Times New Roman" panose="02020603050405020304" pitchFamily="18" charset="0"/>
                <a:ea typeface="宋体" panose="02010600030101010101" pitchFamily="2" charset="-122"/>
                <a:cs typeface="Times New Roman" pitchFamily="18" charset="0"/>
              </a:defRPr>
            </a:lvl1pPr>
          </a:lstStyle>
          <a:p>
            <a:pPr lvl="0"/>
            <a:r>
              <a:rPr lang="zh-CN" altLang="en-US" dirty="0"/>
              <a:t>单击此处编辑标题</a:t>
            </a:r>
          </a:p>
        </p:txBody>
      </p:sp>
      <p:sp>
        <p:nvSpPr>
          <p:cNvPr id="13" name="Rectangle 12">
            <a:extLst>
              <a:ext uri="{FF2B5EF4-FFF2-40B4-BE49-F238E27FC236}">
                <a16:creationId xmlns:a16="http://schemas.microsoft.com/office/drawing/2014/main" id="{058F3086-7F5C-4D51-A330-4CA286C8DADB}"/>
              </a:ext>
            </a:extLst>
          </p:cNvPr>
          <p:cNvSpPr>
            <a:spLocks noChangeArrowheads="1"/>
          </p:cNvSpPr>
          <p:nvPr userDrawn="1"/>
        </p:nvSpPr>
        <p:spPr bwMode="auto">
          <a:xfrm>
            <a:off x="9937750" y="6392863"/>
            <a:ext cx="571500" cy="231775"/>
          </a:xfrm>
          <a:prstGeom prst="rect">
            <a:avLst/>
          </a:prstGeom>
          <a:no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000">
                <a:solidFill>
                  <a:srgbClr val="7F7F7F"/>
                </a:solidFill>
                <a:latin typeface="Arial" panose="020B0604020202020204" pitchFamily="34" charset="0"/>
                <a:cs typeface="Arial" panose="020B0604020202020204" pitchFamily="34" charset="0"/>
              </a:rPr>
              <a:t> </a:t>
            </a:r>
            <a:fld id="{524AD63B-5F2C-4628-8441-2A0E534DA5F7}" type="slidenum">
              <a:rPr lang="en-US" altLang="zh-CN" sz="1000" smtClean="0">
                <a:latin typeface="Arial" panose="020B0604020202020204" pitchFamily="34" charset="0"/>
                <a:cs typeface="Arial" panose="020B0604020202020204" pitchFamily="34" charset="0"/>
              </a:rPr>
              <a:t>‹#›</a:t>
            </a:fld>
            <a:endParaRPr lang="en-US" altLang="zh-CN" sz="1000">
              <a:latin typeface="Arial" panose="020B0604020202020204" pitchFamily="34" charset="0"/>
              <a:cs typeface="Arial" panose="020B0604020202020204" pitchFamily="34" charset="0"/>
            </a:endParaRPr>
          </a:p>
        </p:txBody>
      </p:sp>
      <p:cxnSp>
        <p:nvCxnSpPr>
          <p:cNvPr id="15" name="直接连接符 19">
            <a:extLst>
              <a:ext uri="{FF2B5EF4-FFF2-40B4-BE49-F238E27FC236}">
                <a16:creationId xmlns:a16="http://schemas.microsoft.com/office/drawing/2014/main" id="{8E3992EA-A53E-4C6B-AA84-857CD4686DDC}"/>
              </a:ext>
            </a:extLst>
          </p:cNvPr>
          <p:cNvCxnSpPr>
            <a:stCxn id="15"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6" name="直接连接符 14">
            <a:extLst>
              <a:ext uri="{FF2B5EF4-FFF2-40B4-BE49-F238E27FC236}">
                <a16:creationId xmlns:a16="http://schemas.microsoft.com/office/drawing/2014/main" id="{F4706F18-FCC0-475F-A7EF-EDA6C77E9D4A}"/>
              </a:ext>
            </a:extLst>
          </p:cNvPr>
          <p:cNvCxnSpPr>
            <a:endCxn id="13" idx="1"/>
          </p:cNvCxnSpPr>
          <p:nvPr userDrawn="1"/>
        </p:nvCxnSpPr>
        <p:spPr>
          <a:xfrm>
            <a:off x="5959475" y="6508750"/>
            <a:ext cx="3978275"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7022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尾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59FCFE-780C-4DC9-BB8F-C2871BF58111}"/>
              </a:ext>
            </a:extLst>
          </p:cNvPr>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p:spPr>
        <p:txBody>
          <a:bodyPr anchor="ctr"/>
          <a:lstStyle/>
          <a:p>
            <a:pPr algn="ctr">
              <a:defRPr/>
            </a:pPr>
            <a:endParaRPr lang="zh-CN" altLang="en-US" sz="950" baseline="0" dirty="0">
              <a:solidFill>
                <a:schemeClr val="bg1"/>
              </a:solidFill>
              <a:latin typeface="Times New Roman" panose="02020603050405020304" pitchFamily="18" charset="0"/>
              <a:ea typeface="宋体" panose="02010600030101010101" pitchFamily="2" charset="-122"/>
              <a:cs typeface="宋体" charset="0"/>
            </a:endParaRPr>
          </a:p>
        </p:txBody>
      </p:sp>
      <p:sp>
        <p:nvSpPr>
          <p:cNvPr id="3" name="Title 1">
            <a:extLst>
              <a:ext uri="{FF2B5EF4-FFF2-40B4-BE49-F238E27FC236}">
                <a16:creationId xmlns:a16="http://schemas.microsoft.com/office/drawing/2014/main" id="{B6754C84-BAA5-4112-B60B-5975A15E65C9}"/>
              </a:ext>
            </a:extLst>
          </p:cNvPr>
          <p:cNvSpPr txBox="1"/>
          <p:nvPr/>
        </p:nvSpPr>
        <p:spPr>
          <a:xfrm>
            <a:off x="5108398" y="2071633"/>
            <a:ext cx="7082050" cy="1653849"/>
          </a:xfrm>
          <a:prstGeom prst="rect">
            <a:avLst/>
          </a:prstGeom>
        </p:spPr>
        <p:txBody>
          <a:bodyPr anchor="b"/>
          <a:lstStyle>
            <a:lvl1pPr algn="ctr" defTabSz="1028700" rtl="0" eaLnBrk="1" fontAlgn="base" latinLnBrk="0" hangingPunct="1">
              <a:lnSpc>
                <a:spcPts val="3360"/>
              </a:lnSpc>
              <a:spcBef>
                <a:spcPts val="630"/>
              </a:spcBef>
              <a:spcAft>
                <a:spcPct val="0"/>
              </a:spcAft>
              <a:buNone/>
              <a:defRPr lang="en-US" sz="2940" b="1" kern="1200" dirty="0">
                <a:solidFill>
                  <a:schemeClr val="bg1"/>
                </a:solidFill>
                <a:latin typeface="微软雅黑" pitchFamily="34" charset="-122"/>
                <a:ea typeface="微软雅黑" pitchFamily="34" charset="-122"/>
                <a:cs typeface="+mn-cs"/>
              </a:defRPr>
            </a:lvl1pPr>
          </a:lstStyle>
          <a:p>
            <a:pPr>
              <a:defRPr/>
            </a:pPr>
            <a:r>
              <a:rPr altLang="zh-CN" sz="6600" baseline="0">
                <a:ln>
                  <a:solidFill>
                    <a:schemeClr val="bg1"/>
                  </a:solidFill>
                </a:ln>
                <a:effectLst>
                  <a:reflection blurRad="6350" stA="50000" endA="300" endPos="50000" dist="29997" dir="5400000" sy="-100000" algn="bl" rotWithShape="0"/>
                </a:effectLst>
                <a:latin typeface="Times New Roman" panose="02020603050405020304" pitchFamily="18" charset="0"/>
                <a:ea typeface="宋体" panose="02010600030101010101" pitchFamily="2" charset="-122"/>
              </a:rPr>
              <a:t>Thank you!</a:t>
            </a:r>
            <a:endParaRPr lang="zh-CN" altLang="en-US" sz="6600" baseline="0">
              <a:ln>
                <a:solidFill>
                  <a:schemeClr val="bg1"/>
                </a:solidFill>
              </a:ln>
              <a:effectLst>
                <a:reflection blurRad="6350" stA="50000" endA="300" endPos="50000" dist="29997" dir="5400000" sy="-100000" algn="bl" rotWithShape="0"/>
              </a:effectLst>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D1EC14CD-6350-48A6-ACBC-3346C739B2E8}"/>
              </a:ext>
            </a:extLst>
          </p:cNvPr>
          <p:cNvPicPr>
            <a:picLocks noChangeAspect="1"/>
          </p:cNvPicPr>
          <p:nvPr/>
        </p:nvPicPr>
        <p:blipFill>
          <a:blip r:embed="rId2" cstate="print"/>
          <a:stretch>
            <a:fillRect/>
          </a:stretch>
        </p:blipFill>
        <p:spPr>
          <a:xfrm>
            <a:off x="202394" y="2246810"/>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FFC05FF0-3C6D-40B6-B7AE-AEF6D6B9B481}"/>
              </a:ext>
            </a:extLst>
          </p:cNvPr>
          <p:cNvSpPr>
            <a:spLocks noChangeArrowheads="1"/>
          </p:cNvSpPr>
          <p:nvPr userDrawn="1"/>
        </p:nvSpPr>
        <p:spPr bwMode="auto">
          <a:xfrm>
            <a:off x="0" y="1967879"/>
            <a:ext cx="12189884" cy="2168691"/>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base">
              <a:spcBef>
                <a:spcPct val="0"/>
              </a:spcBef>
              <a:spcAft>
                <a:spcPct val="0"/>
              </a:spcAft>
              <a:defRPr/>
            </a:pPr>
            <a:endParaRPr lang="zh-CN" altLang="en-US" sz="952" baseline="0" dirty="0">
              <a:solidFill>
                <a:srgbClr val="FFFFFF"/>
              </a:solidFill>
              <a:latin typeface="Times New Roman" panose="02020603050405020304" pitchFamily="18" charset="0"/>
              <a:ea typeface="宋体" panose="02010600030101010101" pitchFamily="2" charset="-122"/>
              <a:cs typeface="宋体" charset="0"/>
            </a:endParaRPr>
          </a:p>
        </p:txBody>
      </p:sp>
      <p:sp>
        <p:nvSpPr>
          <p:cNvPr id="9" name="Title 1">
            <a:extLst>
              <a:ext uri="{FF2B5EF4-FFF2-40B4-BE49-F238E27FC236}">
                <a16:creationId xmlns:a16="http://schemas.microsoft.com/office/drawing/2014/main" id="{F06D40D0-C995-4C96-B0A0-0AD791FC5A57}"/>
              </a:ext>
            </a:extLst>
          </p:cNvPr>
          <p:cNvSpPr txBox="1">
            <a:spLocks/>
          </p:cNvSpPr>
          <p:nvPr userDrawn="1"/>
        </p:nvSpPr>
        <p:spPr>
          <a:xfrm>
            <a:off x="5003623" y="1657613"/>
            <a:ext cx="7082051" cy="1653849"/>
          </a:xfrm>
          <a:prstGeom prst="rect">
            <a:avLst/>
          </a:prstGeom>
        </p:spPr>
        <p:txBody>
          <a:bodyPr vert="horz" lIns="91440" tIns="45720" rIns="91440" bIns="45720" rtlCol="0" anchor="b">
            <a:noAutofit/>
          </a:bodyPr>
          <a:lstStyle>
            <a:lvl1pPr algn="ctr" defTabSz="1028700" rtl="0" eaLnBrk="1" fontAlgn="base" latinLnBrk="0" hangingPunct="1">
              <a:lnSpc>
                <a:spcPts val="3360"/>
              </a:lnSpc>
              <a:spcBef>
                <a:spcPts val="630"/>
              </a:spcBef>
              <a:spcAft>
                <a:spcPct val="0"/>
              </a:spcAft>
              <a:buNone/>
              <a:defRPr lang="en-US" sz="2940" b="1" kern="1200" dirty="0">
                <a:solidFill>
                  <a:schemeClr val="bg1"/>
                </a:solidFill>
                <a:latin typeface="微软雅黑" panose="020B0503020204020204" pitchFamily="34" charset="-122"/>
                <a:ea typeface="微软雅黑" panose="020B0503020204020204" pitchFamily="34" charset="-122"/>
                <a:cs typeface="+mn-cs"/>
              </a:defRPr>
            </a:lvl1pPr>
          </a:lstStyle>
          <a:p>
            <a:r>
              <a:rPr altLang="zh-CN" sz="6600" baseline="0" dirty="0">
                <a:ln>
                  <a:solidFill>
                    <a:srgbClr val="FFFFFF"/>
                  </a:solidFill>
                </a:ln>
                <a:solidFill>
                  <a:srgbClr val="FFFFFF"/>
                </a:solidFill>
                <a:effectLst>
                  <a:reflection blurRad="6350" stA="50000" endA="300" endPos="50000" dist="29997" dir="5400000" sy="-100000" algn="bl" rotWithShape="0"/>
                </a:effectLst>
                <a:latin typeface="Times New Roman" panose="02020603050405020304" pitchFamily="18" charset="0"/>
                <a:ea typeface="宋体" panose="02010600030101010101" pitchFamily="2" charset="-122"/>
              </a:rPr>
              <a:t>Thank you!</a:t>
            </a:r>
            <a:endParaRPr lang="zh-CN" altLang="en-US" sz="6600" baseline="0" dirty="0">
              <a:ln>
                <a:solidFill>
                  <a:srgbClr val="FFFFFF"/>
                </a:solidFill>
              </a:ln>
              <a:solidFill>
                <a:srgbClr val="FFFFFF"/>
              </a:solidFill>
              <a:effectLst>
                <a:reflection blurRad="6350" stA="50000" endA="300" endPos="50000" dist="29997" dir="5400000" sy="-100000" algn="bl" rotWithShape="0"/>
              </a:effectLst>
              <a:latin typeface="Times New Roman" panose="02020603050405020304" pitchFamily="18" charset="0"/>
              <a:ea typeface="宋体" panose="02010600030101010101" pitchFamily="2" charset="-122"/>
            </a:endParaRPr>
          </a:p>
        </p:txBody>
      </p:sp>
      <p:pic>
        <p:nvPicPr>
          <p:cNvPr id="10" name="图片 9" descr="AW视觉符号.jpg">
            <a:extLst>
              <a:ext uri="{FF2B5EF4-FFF2-40B4-BE49-F238E27FC236}">
                <a16:creationId xmlns:a16="http://schemas.microsoft.com/office/drawing/2014/main" id="{D34B953D-86AB-4549-83F7-D846E540814F}"/>
              </a:ext>
            </a:extLst>
          </p:cNvPr>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3237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865591E-F6A9-4405-B720-EDDBC0413155}"/>
              </a:ext>
            </a:extLst>
          </p:cNvPr>
          <p:cNvSpPr>
            <a:spLocks noGrp="1" noChangeArrowheads="1"/>
          </p:cNvSpPr>
          <p:nvPr>
            <p:ph type="title" idx="4294967295"/>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61510517-FAF7-45C6-B579-CD700F47710E}"/>
              </a:ext>
            </a:extLst>
          </p:cNvPr>
          <p:cNvSpPr>
            <a:spLocks noGrp="1" noChangeArrowheads="1"/>
          </p:cNvSpPr>
          <p:nvPr>
            <p:ph type="body" idx="4294967295"/>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a:t>
            </a:r>
          </a:p>
        </p:txBody>
      </p:sp>
      <p:sp>
        <p:nvSpPr>
          <p:cNvPr id="8" name="日期占位符 7">
            <a:extLst>
              <a:ext uri="{FF2B5EF4-FFF2-40B4-BE49-F238E27FC236}">
                <a16:creationId xmlns:a16="http://schemas.microsoft.com/office/drawing/2014/main" id="{5E70D461-B6CD-42E9-9A0B-0CDC97B2EF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1">
                    <a:tint val="75000"/>
                  </a:schemeClr>
                </a:solidFill>
                <a:latin typeface="Times New Roman" panose="02020603050405020304" pitchFamily="18" charset="0"/>
                <a:ea typeface="宋体" panose="02010600030101010101" pitchFamily="2" charset="-122"/>
              </a:defRPr>
            </a:lvl1pPr>
          </a:lstStyle>
          <a:p>
            <a:fld id="{8B362659-EDEF-4896-B44C-15816E2E4CD8}" type="datetimeFigureOut">
              <a:rPr lang="zh-CN" altLang="en-US" smtClean="0"/>
              <a:pPr/>
              <a:t>2025/11/2</a:t>
            </a:fld>
            <a:endParaRPr lang="zh-CN" altLang="en-US"/>
          </a:p>
        </p:txBody>
      </p:sp>
      <p:sp>
        <p:nvSpPr>
          <p:cNvPr id="13" name="页脚占位符 12">
            <a:extLst>
              <a:ext uri="{FF2B5EF4-FFF2-40B4-BE49-F238E27FC236}">
                <a16:creationId xmlns:a16="http://schemas.microsoft.com/office/drawing/2014/main" id="{A1BC6B55-8EE6-4CCE-854A-A8EB6C2BB3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aseline="0">
                <a:solidFill>
                  <a:schemeClr val="tx1">
                    <a:tint val="75000"/>
                  </a:schemeClr>
                </a:solidFill>
                <a:latin typeface="Times New Roman" panose="02020603050405020304" pitchFamily="18" charset="0"/>
                <a:ea typeface="宋体" panose="02010600030101010101" pitchFamily="2" charset="-122"/>
              </a:defRPr>
            </a:lvl1pPr>
          </a:lstStyle>
          <a:p>
            <a:endParaRPr lang="zh-CN" altLang="en-US"/>
          </a:p>
        </p:txBody>
      </p:sp>
      <p:sp>
        <p:nvSpPr>
          <p:cNvPr id="14" name="灯片编号占位符 13">
            <a:extLst>
              <a:ext uri="{FF2B5EF4-FFF2-40B4-BE49-F238E27FC236}">
                <a16:creationId xmlns:a16="http://schemas.microsoft.com/office/drawing/2014/main" id="{262F0417-C90C-4CA2-AD37-B360748FE143}"/>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baseline="0">
                <a:solidFill>
                  <a:srgbClr val="898989"/>
                </a:solidFill>
                <a:latin typeface="Times New Roman" panose="02020603050405020304" pitchFamily="18" charset="0"/>
                <a:ea typeface="宋体" panose="02010600030101010101" pitchFamily="2" charset="-122"/>
              </a:defRPr>
            </a:lvl1pPr>
          </a:lstStyle>
          <a:p>
            <a:fld id="{414597ED-A428-4847-8034-7A70C69917BC}" type="slidenum">
              <a:rPr lang="zh-CN" altLang="en-US" smtClean="0"/>
              <a:pPr/>
              <a:t>‹#›</a:t>
            </a:fld>
            <a:endParaRPr lang="zh-CN" altLang="en-US"/>
          </a:p>
        </p:txBody>
      </p:sp>
    </p:spTree>
    <p:extLst>
      <p:ext uri="{BB962C8B-B14F-4D97-AF65-F5344CB8AC3E}">
        <p14:creationId xmlns:p14="http://schemas.microsoft.com/office/powerpoint/2010/main" val="2668500973"/>
      </p:ext>
    </p:extLst>
  </p:cSld>
  <p:clrMap bg1="lt1" tx1="dk1" bg2="lt2" tx2="dk2" accent1="accent1" accent2="accent2" accent3="accent3" accent4="accent4" accent5="accent5" accent6="accent6" hlink="hlink" folHlink="folHlink"/>
  <p:sldLayoutIdLst>
    <p:sldLayoutId id="2147483754" r:id="rId1"/>
    <p:sldLayoutId id="2147483756" r:id="rId2"/>
    <p:sldLayoutId id="2147483762" r:id="rId3"/>
    <p:sldLayoutId id="2147483763" r:id="rId4"/>
  </p:sldLayoutIdLst>
  <p:txStyles>
    <p:titleStyle>
      <a:lvl1pPr algn="l" rtl="0" eaLnBrk="1" fontAlgn="base" hangingPunct="1">
        <a:spcBef>
          <a:spcPct val="0"/>
        </a:spcBef>
        <a:spcAft>
          <a:spcPct val="0"/>
        </a:spcAft>
        <a:defRPr sz="2500" baseline="0">
          <a:solidFill>
            <a:schemeClr val="tx1"/>
          </a:solidFill>
          <a:latin typeface="Times New Roman" panose="02020603050405020304" pitchFamily="18" charset="0"/>
          <a:ea typeface="宋体" panose="02010600030101010101" pitchFamily="2" charset="-122"/>
          <a:cs typeface="微软雅黑" charset="0"/>
        </a:defRPr>
      </a:lvl1pPr>
      <a:lvl2pPr algn="l" rtl="0" eaLnBrk="1" fontAlgn="base" hangingPunct="1">
        <a:spcBef>
          <a:spcPct val="0"/>
        </a:spcBef>
        <a:spcAft>
          <a:spcPct val="0"/>
        </a:spcAft>
        <a:defRPr sz="2500">
          <a:solidFill>
            <a:schemeClr val="tx1"/>
          </a:solidFill>
          <a:latin typeface="Calibri" pitchFamily="34" charset="0"/>
          <a:ea typeface="微软雅黑" pitchFamily="34" charset="-122"/>
          <a:cs typeface="微软雅黑" charset="0"/>
        </a:defRPr>
      </a:lvl2pPr>
      <a:lvl3pPr algn="l" rtl="0" eaLnBrk="1" fontAlgn="base" hangingPunct="1">
        <a:spcBef>
          <a:spcPct val="0"/>
        </a:spcBef>
        <a:spcAft>
          <a:spcPct val="0"/>
        </a:spcAft>
        <a:defRPr sz="2500">
          <a:solidFill>
            <a:schemeClr val="tx1"/>
          </a:solidFill>
          <a:latin typeface="Calibri" pitchFamily="34" charset="0"/>
          <a:ea typeface="微软雅黑" pitchFamily="34" charset="-122"/>
          <a:cs typeface="微软雅黑" charset="0"/>
        </a:defRPr>
      </a:lvl3pPr>
      <a:lvl4pPr algn="l" rtl="0" eaLnBrk="1" fontAlgn="base" hangingPunct="1">
        <a:spcBef>
          <a:spcPct val="0"/>
        </a:spcBef>
        <a:spcAft>
          <a:spcPct val="0"/>
        </a:spcAft>
        <a:defRPr sz="2500">
          <a:solidFill>
            <a:schemeClr val="tx1"/>
          </a:solidFill>
          <a:latin typeface="Calibri" pitchFamily="34" charset="0"/>
          <a:ea typeface="微软雅黑" pitchFamily="34" charset="-122"/>
          <a:cs typeface="微软雅黑" charset="0"/>
        </a:defRPr>
      </a:lvl4pPr>
      <a:lvl5pPr algn="l" rtl="0" eaLnBrk="1" fontAlgn="base" hangingPunct="1">
        <a:spcBef>
          <a:spcPct val="0"/>
        </a:spcBef>
        <a:spcAft>
          <a:spcPct val="0"/>
        </a:spcAft>
        <a:defRPr sz="2500">
          <a:solidFill>
            <a:schemeClr val="tx1"/>
          </a:solidFill>
          <a:latin typeface="Calibri" pitchFamily="34" charset="0"/>
          <a:ea typeface="微软雅黑" pitchFamily="34" charset="-122"/>
          <a:cs typeface="微软雅黑" charset="0"/>
        </a:defRPr>
      </a:lvl5pPr>
      <a:lvl6pPr marL="483870" algn="l" rtl="0" eaLnBrk="1" fontAlgn="base" hangingPunct="1">
        <a:spcBef>
          <a:spcPct val="0"/>
        </a:spcBef>
        <a:spcAft>
          <a:spcPct val="0"/>
        </a:spcAft>
        <a:defRPr sz="2540">
          <a:solidFill>
            <a:schemeClr val="tx1"/>
          </a:solidFill>
          <a:latin typeface="Calibri" pitchFamily="34" charset="0"/>
          <a:ea typeface="黑体" panose="02010609060101010101" charset="-122"/>
        </a:defRPr>
      </a:lvl6pPr>
      <a:lvl7pPr marL="967740" algn="l" rtl="0" eaLnBrk="1" fontAlgn="base" hangingPunct="1">
        <a:spcBef>
          <a:spcPct val="0"/>
        </a:spcBef>
        <a:spcAft>
          <a:spcPct val="0"/>
        </a:spcAft>
        <a:defRPr sz="2540">
          <a:solidFill>
            <a:schemeClr val="tx1"/>
          </a:solidFill>
          <a:latin typeface="Calibri" pitchFamily="34" charset="0"/>
          <a:ea typeface="黑体" panose="02010609060101010101" charset="-122"/>
        </a:defRPr>
      </a:lvl7pPr>
      <a:lvl8pPr marL="1450975" algn="l" rtl="0" eaLnBrk="1" fontAlgn="base" hangingPunct="1">
        <a:spcBef>
          <a:spcPct val="0"/>
        </a:spcBef>
        <a:spcAft>
          <a:spcPct val="0"/>
        </a:spcAft>
        <a:defRPr sz="2540">
          <a:solidFill>
            <a:schemeClr val="tx1"/>
          </a:solidFill>
          <a:latin typeface="Calibri" pitchFamily="34" charset="0"/>
          <a:ea typeface="黑体" panose="02010609060101010101" charset="-122"/>
        </a:defRPr>
      </a:lvl8pPr>
      <a:lvl9pPr marL="1934845" algn="l" rtl="0" eaLnBrk="1" fontAlgn="base" hangingPunct="1">
        <a:spcBef>
          <a:spcPct val="0"/>
        </a:spcBef>
        <a:spcAft>
          <a:spcPct val="0"/>
        </a:spcAft>
        <a:defRPr sz="2540">
          <a:solidFill>
            <a:schemeClr val="tx1"/>
          </a:solidFill>
          <a:latin typeface="Calibri" pitchFamily="34" charset="0"/>
          <a:ea typeface="黑体" panose="02010609060101010101" charset="-122"/>
        </a:defRPr>
      </a:lvl9pPr>
    </p:titleStyle>
    <p:bodyStyle>
      <a:lvl1pPr marL="361950" indent="-361950" algn="l" rtl="0" eaLnBrk="1" fontAlgn="base" hangingPunct="1">
        <a:spcBef>
          <a:spcPct val="20000"/>
        </a:spcBef>
        <a:spcAft>
          <a:spcPct val="0"/>
        </a:spcAft>
        <a:buClr>
          <a:srgbClr val="000066"/>
        </a:buClr>
        <a:buFont typeface="Wingdings" panose="05000000000000000000" pitchFamily="2" charset="2"/>
        <a:buChar char="n"/>
        <a:defRPr sz="2100" baseline="0">
          <a:solidFill>
            <a:schemeClr val="tx1"/>
          </a:solidFill>
          <a:latin typeface="Times New Roman" panose="02020603050405020304" pitchFamily="18" charset="0"/>
          <a:ea typeface="宋体" panose="02010600030101010101" pitchFamily="2" charset="-122"/>
          <a:cs typeface="宋体" charset="0"/>
        </a:defRPr>
      </a:lvl1pPr>
      <a:lvl2pPr marL="785813" indent="-301625" algn="l" rtl="0" eaLnBrk="1" fontAlgn="base" hangingPunct="1">
        <a:spcBef>
          <a:spcPct val="20000"/>
        </a:spcBef>
        <a:spcAft>
          <a:spcPct val="0"/>
        </a:spcAft>
        <a:buFont typeface="Arial" panose="020B0604020202020204" pitchFamily="34" charset="0"/>
        <a:buChar char="–"/>
        <a:defRPr sz="2900">
          <a:solidFill>
            <a:schemeClr val="tx1"/>
          </a:solidFill>
          <a:latin typeface="+mn-lt"/>
          <a:ea typeface="+mn-ea"/>
        </a:defRPr>
      </a:lvl2pPr>
      <a:lvl3pPr marL="1208088" indent="-241300" algn="l" rtl="0" eaLnBrk="1" fontAlgn="base" hangingPunct="1">
        <a:spcBef>
          <a:spcPct val="20000"/>
        </a:spcBef>
        <a:spcAft>
          <a:spcPct val="0"/>
        </a:spcAft>
        <a:buFont typeface="Arial" panose="020B0604020202020204" pitchFamily="34" charset="0"/>
        <a:buChar char="•"/>
        <a:defRPr sz="2500">
          <a:solidFill>
            <a:schemeClr val="tx1"/>
          </a:solidFill>
          <a:latin typeface="+mn-lt"/>
          <a:ea typeface="+mn-ea"/>
        </a:defRPr>
      </a:lvl3pPr>
      <a:lvl4pPr marL="1692275"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4pPr>
      <a:lvl5pPr marL="2176463"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5pPr>
      <a:lvl6pPr marL="266065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75B0B3-9C45-43B9-B23D-D3FD629246B1}"/>
              </a:ext>
            </a:extLst>
          </p:cNvPr>
          <p:cNvSpPr>
            <a:spLocks noGrp="1"/>
          </p:cNvSpPr>
          <p:nvPr>
            <p:ph type="title"/>
          </p:nvPr>
        </p:nvSpPr>
        <p:spPr>
          <a:xfrm>
            <a:off x="5042518" y="2778711"/>
            <a:ext cx="6773578" cy="619588"/>
          </a:xfrm>
        </p:spPr>
        <p:txBody>
          <a:bodyPr/>
          <a:lstStyle/>
          <a:p>
            <a:r>
              <a:rPr lang="zh-CN" altLang="en-US" sz="4000" dirty="0">
                <a:cs typeface="Times New Roman" panose="02020603050405020304" pitchFamily="18" charset="0"/>
              </a:rPr>
              <a:t>数据可视化基础</a:t>
            </a:r>
            <a:r>
              <a:rPr lang="en-US" altLang="zh-CN" sz="4000" dirty="0">
                <a:cs typeface="Times New Roman" panose="02020603050405020304" pitchFamily="18" charset="0"/>
              </a:rPr>
              <a:t>(1)</a:t>
            </a:r>
            <a:endParaRPr lang="zh-CN" altLang="en-US" sz="4000" dirty="0">
              <a:cs typeface="Times New Roman" panose="02020603050405020304" pitchFamily="18" charset="0"/>
            </a:endParaRPr>
          </a:p>
        </p:txBody>
      </p:sp>
    </p:spTree>
    <p:extLst>
      <p:ext uri="{BB962C8B-B14F-4D97-AF65-F5344CB8AC3E}">
        <p14:creationId xmlns:p14="http://schemas.microsoft.com/office/powerpoint/2010/main" val="150748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pPr algn="just" eaLnBrk="1" hangingPunct="1"/>
            <a:r>
              <a:rPr lang="zh-CN" altLang="en-US" sz="1800" dirty="0">
                <a:solidFill>
                  <a:srgbClr val="000000"/>
                </a:solidFill>
              </a:rPr>
              <a:t>（5）气泡图：气泡图与散点图类似，并在散点图的基础上为各个点赋予面积，使用点的面积大小来表达第三个维度信息。</a:t>
            </a:r>
            <a:endParaRPr lang="en-US" altLang="zh-CN" dirty="0">
              <a:solidFill>
                <a:srgbClr val="000000"/>
              </a:solidFill>
            </a:endParaRPr>
          </a:p>
          <a:p>
            <a:pPr algn="just" eaLnBrk="1" hangingPunct="1"/>
            <a:endParaRPr lang="en-US" altLang="zh-CN" sz="1800" dirty="0">
              <a:solidFill>
                <a:srgbClr val="000000"/>
              </a:solidFill>
            </a:endParaRPr>
          </a:p>
          <a:p>
            <a:pPr algn="just" eaLnBrk="1" hangingPunct="1"/>
            <a:endParaRPr lang="en-US" altLang="zh-CN" dirty="0">
              <a:solidFill>
                <a:srgbClr val="000000"/>
              </a:solidFill>
            </a:endParaRPr>
          </a:p>
          <a:p>
            <a:pPr algn="just" eaLnBrk="1" hangingPunct="1"/>
            <a:endParaRPr lang="en-US" altLang="zh-CN" sz="1800" dirty="0">
              <a:solidFill>
                <a:srgbClr val="000000"/>
              </a:solidFill>
            </a:endParaRPr>
          </a:p>
          <a:p>
            <a:pPr algn="just" eaLnBrk="1" hangingPunct="1"/>
            <a:endParaRPr lang="en-US" altLang="zh-CN" dirty="0">
              <a:solidFill>
                <a:srgbClr val="000000"/>
              </a:solidFill>
            </a:endParaRPr>
          </a:p>
          <a:p>
            <a:pPr algn="just" eaLnBrk="1" hangingPunct="1"/>
            <a:endParaRPr lang="en-US" altLang="zh-CN" sz="1800" dirty="0">
              <a:solidFill>
                <a:srgbClr val="000000"/>
              </a:solidFill>
            </a:endParaRPr>
          </a:p>
          <a:p>
            <a:pPr algn="just" eaLnBrk="1" hangingPunct="1"/>
            <a:endParaRPr lang="en-US" altLang="zh-CN" dirty="0">
              <a:solidFill>
                <a:srgbClr val="000000"/>
              </a:solidFill>
            </a:endParaRPr>
          </a:p>
          <a:p>
            <a:pPr algn="just" eaLnBrk="1" hangingPunct="1"/>
            <a:endParaRPr lang="zh-CN" altLang="en-US" sz="1800" dirty="0">
              <a:solidFill>
                <a:srgbClr val="000000"/>
              </a:solidFill>
            </a:endParaRPr>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4" name="图片 16">
            <a:extLst>
              <a:ext uri="{FF2B5EF4-FFF2-40B4-BE49-F238E27FC236}">
                <a16:creationId xmlns:a16="http://schemas.microsoft.com/office/drawing/2014/main" id="{580D528C-33C9-BABF-AB39-0D7B04EE1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525" y="2316122"/>
            <a:ext cx="379095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31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a:extLst>
              <a:ext uri="{FF2B5EF4-FFF2-40B4-BE49-F238E27FC236}">
                <a16:creationId xmlns:a16="http://schemas.microsoft.com/office/drawing/2014/main" id="{0655586B-F6B4-426E-80D1-04ADB3C76375}"/>
              </a:ext>
            </a:extLst>
          </p:cNvPr>
          <p:cNvCxnSpPr>
            <a:cxnSpLocks/>
          </p:cNvCxnSpPr>
          <p:nvPr/>
        </p:nvCxnSpPr>
        <p:spPr>
          <a:xfrm>
            <a:off x="3264947" y="1830662"/>
            <a:ext cx="5910" cy="3325538"/>
          </a:xfrm>
          <a:prstGeom prst="line">
            <a:avLst/>
          </a:prstGeom>
        </p:spPr>
        <p:style>
          <a:lnRef idx="2">
            <a:schemeClr val="dk1"/>
          </a:lnRef>
          <a:fillRef idx="0">
            <a:schemeClr val="dk1"/>
          </a:fillRef>
          <a:effectRef idx="1">
            <a:schemeClr val="dk1"/>
          </a:effectRef>
          <a:fontRef idx="minor">
            <a:schemeClr val="tx1"/>
          </a:fontRef>
        </p:style>
      </p:cxnSp>
      <p:sp>
        <p:nvSpPr>
          <p:cNvPr id="19" name="Line 2">
            <a:extLst>
              <a:ext uri="{FF2B5EF4-FFF2-40B4-BE49-F238E27FC236}">
                <a16:creationId xmlns:a16="http://schemas.microsoft.com/office/drawing/2014/main" id="{E878D2EE-7AD5-42B3-80C8-BF594574CC4F}"/>
              </a:ext>
            </a:extLst>
          </p:cNvPr>
          <p:cNvSpPr>
            <a:spLocks noChangeShapeType="1"/>
          </p:cNvSpPr>
          <p:nvPr/>
        </p:nvSpPr>
        <p:spPr bwMode="auto">
          <a:xfrm>
            <a:off x="2649786" y="2422343"/>
            <a:ext cx="6604980" cy="0"/>
          </a:xfrm>
          <a:prstGeom prst="line">
            <a:avLst/>
          </a:prstGeom>
        </p:spPr>
        <p:style>
          <a:lnRef idx="2">
            <a:schemeClr val="dk1"/>
          </a:lnRef>
          <a:fillRef idx="0">
            <a:schemeClr val="dk1"/>
          </a:fillRef>
          <a:effectRef idx="1">
            <a:schemeClr val="dk1"/>
          </a:effectRef>
          <a:fontRef idx="minor">
            <a:schemeClr val="tx1"/>
          </a:fontRef>
        </p:style>
        <p:txBody>
          <a:bodyPr/>
          <a:lstStyle/>
          <a:p>
            <a:pPr algn="ctr">
              <a:defRPr/>
            </a:pPr>
            <a:endParaRPr lang="zh-CN" altLang="en-US" sz="2000" b="1" kern="0">
              <a:solidFill>
                <a:sysClr val="windowText" lastClr="000000"/>
              </a:solidFill>
              <a:latin typeface="Times New Roman" panose="02020603050405020304" pitchFamily="18" charset="0"/>
              <a:ea typeface="宋体" panose="02010600030101010101" pitchFamily="2" charset="-122"/>
            </a:endParaRPr>
          </a:p>
        </p:txBody>
      </p:sp>
      <p:sp>
        <p:nvSpPr>
          <p:cNvPr id="20" name="Oval 15">
            <a:extLst>
              <a:ext uri="{FF2B5EF4-FFF2-40B4-BE49-F238E27FC236}">
                <a16:creationId xmlns:a16="http://schemas.microsoft.com/office/drawing/2014/main" id="{4AA2E115-B5CF-48D7-AAF4-34243C4DB9F7}"/>
              </a:ext>
            </a:extLst>
          </p:cNvPr>
          <p:cNvSpPr>
            <a:spLocks noChangeArrowheads="1"/>
          </p:cNvSpPr>
          <p:nvPr/>
        </p:nvSpPr>
        <p:spPr bwMode="auto">
          <a:xfrm>
            <a:off x="2904947" y="2134343"/>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zh-CN" altLang="zh-CN" sz="2400" b="1" dirty="0">
                <a:solidFill>
                  <a:schemeClr val="bg1"/>
                </a:solidFill>
                <a:latin typeface="Times New Roman" panose="02020603050405020304" pitchFamily="18" charset="0"/>
              </a:rPr>
              <a:t>1</a:t>
            </a:r>
            <a:endParaRPr lang="en-US" altLang="zh-CN" sz="2400" b="1" dirty="0">
              <a:solidFill>
                <a:schemeClr val="bg1"/>
              </a:solidFill>
              <a:latin typeface="Times New Roman" panose="02020603050405020304" pitchFamily="18" charset="0"/>
            </a:endParaRPr>
          </a:p>
        </p:txBody>
      </p:sp>
      <p:sp>
        <p:nvSpPr>
          <p:cNvPr id="23" name="AutoShape 17">
            <a:hlinkClick r:id="rId2" action="ppaction://hlinksldjump"/>
            <a:extLst>
              <a:ext uri="{FF2B5EF4-FFF2-40B4-BE49-F238E27FC236}">
                <a16:creationId xmlns:a16="http://schemas.microsoft.com/office/drawing/2014/main" id="{4997871B-E7BB-4D54-93A1-FFDCB109D603}"/>
              </a:ext>
            </a:extLst>
          </p:cNvPr>
          <p:cNvSpPr>
            <a:spLocks noChangeArrowheads="1"/>
          </p:cNvSpPr>
          <p:nvPr/>
        </p:nvSpPr>
        <p:spPr bwMode="auto">
          <a:xfrm>
            <a:off x="4000531" y="4275637"/>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400" b="1" dirty="0">
                <a:latin typeface="Times New Roman" panose="02020603050405020304" pitchFamily="18" charset="0"/>
                <a:ea typeface="宋体" panose="02010600030101010101" pitchFamily="2" charset="-122"/>
              </a:rPr>
              <a:t>掌握</a:t>
            </a:r>
            <a:r>
              <a:rPr lang="en-US" altLang="zh-CN" sz="2400" b="1" dirty="0">
                <a:latin typeface="Times New Roman" panose="02020603050405020304" pitchFamily="18" charset="0"/>
                <a:ea typeface="宋体" panose="02010600030101010101" pitchFamily="2" charset="-122"/>
              </a:rPr>
              <a:t>seaborn</a:t>
            </a:r>
            <a:r>
              <a:rPr lang="zh-CN" altLang="en-US" sz="2400" b="1" dirty="0">
                <a:latin typeface="Times New Roman" panose="02020603050405020304" pitchFamily="18" charset="0"/>
                <a:ea typeface="宋体" panose="02010600030101010101" pitchFamily="2" charset="-122"/>
              </a:rPr>
              <a:t>基础绘图</a:t>
            </a:r>
          </a:p>
        </p:txBody>
      </p:sp>
      <p:sp>
        <p:nvSpPr>
          <p:cNvPr id="4" name="标题 3">
            <a:extLst>
              <a:ext uri="{FF2B5EF4-FFF2-40B4-BE49-F238E27FC236}">
                <a16:creationId xmlns:a16="http://schemas.microsoft.com/office/drawing/2014/main" id="{23AA43DE-EC22-42DF-863E-F4636BE2010D}"/>
              </a:ext>
            </a:extLst>
          </p:cNvPr>
          <p:cNvSpPr>
            <a:spLocks noGrp="1"/>
          </p:cNvSpPr>
          <p:nvPr>
            <p:ph type="title"/>
          </p:nvPr>
        </p:nvSpPr>
        <p:spPr/>
        <p:txBody>
          <a:bodyPr/>
          <a:lstStyle/>
          <a:p>
            <a:r>
              <a:rPr lang="zh-CN" altLang="en-US" sz="2800" dirty="0">
                <a:latin typeface="Times New Roman" panose="02020603050405020304" pitchFamily="18" charset="0"/>
              </a:rPr>
              <a:t>目录</a:t>
            </a:r>
          </a:p>
        </p:txBody>
      </p:sp>
      <p:sp>
        <p:nvSpPr>
          <p:cNvPr id="13" name="AutoShape 17">
            <a:extLst>
              <a:ext uri="{FF2B5EF4-FFF2-40B4-BE49-F238E27FC236}">
                <a16:creationId xmlns:a16="http://schemas.microsoft.com/office/drawing/2014/main" id="{4997871B-E7BB-4D54-93A1-FFDCB109D603}"/>
              </a:ext>
            </a:extLst>
          </p:cNvPr>
          <p:cNvSpPr>
            <a:spLocks noChangeArrowheads="1"/>
          </p:cNvSpPr>
          <p:nvPr/>
        </p:nvSpPr>
        <p:spPr bwMode="auto">
          <a:xfrm>
            <a:off x="4000531" y="2062343"/>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400" b="1" dirty="0">
                <a:solidFill>
                  <a:schemeClr val="bg1"/>
                </a:solidFill>
                <a:latin typeface="Times New Roman" panose="02020603050405020304" pitchFamily="18" charset="0"/>
                <a:ea typeface="宋体" panose="02010600030101010101" pitchFamily="2" charset="-122"/>
                <a:sym typeface="微软雅黑" pitchFamily="34" charset="-122"/>
              </a:rPr>
              <a:t>掌握</a:t>
            </a:r>
            <a:r>
              <a:rPr lang="en-US" altLang="zh-CN" sz="2400" b="1" dirty="0">
                <a:solidFill>
                  <a:schemeClr val="bg1"/>
                </a:solidFill>
                <a:latin typeface="Times New Roman" panose="02020603050405020304" pitchFamily="18" charset="0"/>
                <a:ea typeface="宋体" panose="02010600030101010101" pitchFamily="2" charset="-122"/>
                <a:sym typeface="微软雅黑" pitchFamily="34" charset="-122"/>
              </a:rPr>
              <a:t>Matplotlib</a:t>
            </a:r>
            <a:r>
              <a:rPr lang="zh-CN" altLang="en-US" sz="2400" b="1" dirty="0">
                <a:solidFill>
                  <a:schemeClr val="bg1"/>
                </a:solidFill>
                <a:latin typeface="Times New Roman" panose="02020603050405020304" pitchFamily="18" charset="0"/>
                <a:ea typeface="宋体" panose="02010600030101010101" pitchFamily="2" charset="-122"/>
                <a:sym typeface="微软雅黑" pitchFamily="34" charset="-122"/>
              </a:rPr>
              <a:t>基础绘图</a:t>
            </a:r>
            <a:endParaRPr lang="zh-CN" altLang="en-US" sz="2400" b="1" dirty="0">
              <a:solidFill>
                <a:schemeClr val="bg1"/>
              </a:solidFill>
              <a:latin typeface="Times New Roman" panose="02020603050405020304" pitchFamily="18" charset="0"/>
              <a:ea typeface="宋体" panose="02010600030101010101" pitchFamily="2" charset="-122"/>
            </a:endParaRPr>
          </a:p>
        </p:txBody>
      </p:sp>
      <p:sp>
        <p:nvSpPr>
          <p:cNvPr id="15" name="Oval 15">
            <a:extLst>
              <a:ext uri="{FF2B5EF4-FFF2-40B4-BE49-F238E27FC236}">
                <a16:creationId xmlns:a16="http://schemas.microsoft.com/office/drawing/2014/main" id="{4AA2E115-B5CF-48D7-AAF4-34243C4DB9F7}"/>
              </a:ext>
            </a:extLst>
          </p:cNvPr>
          <p:cNvSpPr>
            <a:spLocks noChangeArrowheads="1"/>
          </p:cNvSpPr>
          <p:nvPr/>
        </p:nvSpPr>
        <p:spPr bwMode="auto">
          <a:xfrm>
            <a:off x="2928857" y="4293637"/>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en-US" altLang="zh-CN" sz="2400" b="1" dirty="0">
                <a:solidFill>
                  <a:schemeClr val="bg1"/>
                </a:solidFill>
                <a:latin typeface="Times New Roman" panose="02020603050405020304" pitchFamily="18" charset="0"/>
              </a:rPr>
              <a:t>2</a:t>
            </a:r>
          </a:p>
        </p:txBody>
      </p:sp>
    </p:spTree>
    <p:extLst>
      <p:ext uri="{BB962C8B-B14F-4D97-AF65-F5344CB8AC3E}">
        <p14:creationId xmlns:p14="http://schemas.microsoft.com/office/powerpoint/2010/main" val="315462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AA43DE-EC22-42DF-863E-F4636BE2010D}"/>
              </a:ext>
            </a:extLst>
          </p:cNvPr>
          <p:cNvSpPr>
            <a:spLocks noGrp="1"/>
          </p:cNvSpPr>
          <p:nvPr>
            <p:ph type="title"/>
          </p:nvPr>
        </p:nvSpPr>
        <p:spPr/>
        <p:txBody>
          <a:bodyPr/>
          <a:lstStyle/>
          <a:p>
            <a:r>
              <a:rPr lang="zh-CN" altLang="en-US" sz="2800" dirty="0"/>
              <a:t>两个例子</a:t>
            </a:r>
            <a:endParaRPr lang="zh-CN" altLang="en-US" sz="2800" dirty="0">
              <a:latin typeface="Times New Roman" panose="02020603050405020304" pitchFamily="18" charset="0"/>
            </a:endParaRPr>
          </a:p>
        </p:txBody>
      </p:sp>
      <p:sp>
        <p:nvSpPr>
          <p:cNvPr id="5" name="文本框 4">
            <a:extLst>
              <a:ext uri="{FF2B5EF4-FFF2-40B4-BE49-F238E27FC236}">
                <a16:creationId xmlns:a16="http://schemas.microsoft.com/office/drawing/2014/main" id="{065F61FE-F3F7-940D-A1DD-AA254F99FF43}"/>
              </a:ext>
            </a:extLst>
          </p:cNvPr>
          <p:cNvSpPr txBox="1"/>
          <p:nvPr/>
        </p:nvSpPr>
        <p:spPr>
          <a:xfrm>
            <a:off x="393700" y="1254710"/>
            <a:ext cx="11798300" cy="369332"/>
          </a:xfrm>
          <a:prstGeom prst="rect">
            <a:avLst/>
          </a:prstGeom>
          <a:noFill/>
        </p:spPr>
        <p:txBody>
          <a:bodyPr wrap="square">
            <a:spAutoFit/>
          </a:bodyPr>
          <a:lstStyle/>
          <a:p>
            <a:r>
              <a:rPr lang="en-US" altLang="zh-CN" sz="1800" dirty="0">
                <a:solidFill>
                  <a:srgbClr val="000000"/>
                </a:solidFill>
              </a:rPr>
              <a:t> </a:t>
            </a:r>
            <a:r>
              <a:rPr lang="zh-CN" altLang="en-US" sz="1800" dirty="0">
                <a:solidFill>
                  <a:srgbClr val="000000"/>
                </a:solidFill>
              </a:rPr>
              <a:t>下列代码使用matplotlib绘制一个正弦和一个余弦函数曲线，这里暂不对图表做任何定制，使用默认的绘图属性绘图。</a:t>
            </a:r>
            <a:endParaRPr lang="zh-CN" altLang="en-US" dirty="0"/>
          </a:p>
        </p:txBody>
      </p:sp>
      <p:sp>
        <p:nvSpPr>
          <p:cNvPr id="6" name="文本框 2">
            <a:extLst>
              <a:ext uri="{FF2B5EF4-FFF2-40B4-BE49-F238E27FC236}">
                <a16:creationId xmlns:a16="http://schemas.microsoft.com/office/drawing/2014/main" id="{1F8611C8-D78B-7244-79AC-AD7E2A23C7DA}"/>
              </a:ext>
            </a:extLst>
          </p:cNvPr>
          <p:cNvSpPr txBox="1">
            <a:spLocks noChangeArrowheads="1"/>
          </p:cNvSpPr>
          <p:nvPr/>
        </p:nvSpPr>
        <p:spPr bwMode="auto">
          <a:xfrm>
            <a:off x="822325" y="1991497"/>
            <a:ext cx="6477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r>
              <a:rPr lang="zh-CN" altLang="en-US" dirty="0"/>
              <a:t>import numpy as np</a:t>
            </a:r>
          </a:p>
          <a:p>
            <a:r>
              <a:rPr lang="zh-CN" altLang="en-US" dirty="0"/>
              <a:t>import matplotlib.pyplot as plt</a:t>
            </a:r>
            <a:endParaRPr lang="en-US" altLang="zh-CN" dirty="0">
              <a:solidFill>
                <a:srgbClr val="000000"/>
              </a:solidFill>
            </a:endParaRPr>
          </a:p>
          <a:p>
            <a:pPr eaLnBrk="1" hangingPunct="1"/>
            <a:r>
              <a:rPr lang="zh-CN" altLang="en-US" dirty="0">
                <a:solidFill>
                  <a:srgbClr val="000000"/>
                </a:solidFill>
              </a:rPr>
              <a:t># 创建X轴的数据：从-π到π的256个等差数字</a:t>
            </a:r>
          </a:p>
          <a:p>
            <a:pPr eaLnBrk="1" hangingPunct="1"/>
            <a:r>
              <a:rPr lang="zh-CN" altLang="en-US" dirty="0">
                <a:solidFill>
                  <a:srgbClr val="000000"/>
                </a:solidFill>
              </a:rPr>
              <a:t>x=np.linspace(-np.pi,np.pi,256,endpoint=True)</a:t>
            </a:r>
          </a:p>
          <a:p>
            <a:pPr eaLnBrk="1" hangingPunct="1"/>
            <a:endParaRPr lang="zh-CN" altLang="en-US" dirty="0">
              <a:solidFill>
                <a:srgbClr val="000000"/>
              </a:solidFill>
            </a:endParaRPr>
          </a:p>
          <a:p>
            <a:pPr eaLnBrk="1" hangingPunct="1"/>
            <a:r>
              <a:rPr lang="zh-CN" altLang="en-US" dirty="0">
                <a:solidFill>
                  <a:srgbClr val="000000"/>
                </a:solidFill>
              </a:rPr>
              <a:t># 使用cos和sin函数以x为自变量创建C和S</a:t>
            </a:r>
          </a:p>
          <a:p>
            <a:pPr eaLnBrk="1" hangingPunct="1"/>
            <a:r>
              <a:rPr lang="zh-CN" altLang="en-US" dirty="0">
                <a:solidFill>
                  <a:srgbClr val="000000"/>
                </a:solidFill>
              </a:rPr>
              <a:t>C, S=np.cos(x),np.sin(x)</a:t>
            </a:r>
          </a:p>
          <a:p>
            <a:pPr eaLnBrk="1" hangingPunct="1"/>
            <a:endParaRPr lang="zh-CN" altLang="en-US" dirty="0">
              <a:solidFill>
                <a:srgbClr val="000000"/>
              </a:solidFill>
            </a:endParaRPr>
          </a:p>
          <a:p>
            <a:pPr eaLnBrk="1" hangingPunct="1"/>
            <a:r>
              <a:rPr lang="zh-CN" altLang="en-US" dirty="0">
                <a:solidFill>
                  <a:srgbClr val="000000"/>
                </a:solidFill>
              </a:rPr>
              <a:t># 使用plot()分别绘制正弦和余弦函数</a:t>
            </a:r>
          </a:p>
          <a:p>
            <a:pPr eaLnBrk="1" hangingPunct="1"/>
            <a:r>
              <a:rPr lang="zh-CN" altLang="en-US" dirty="0">
                <a:solidFill>
                  <a:srgbClr val="000000"/>
                </a:solidFill>
              </a:rPr>
              <a:t>plt.plot(x,C)</a:t>
            </a:r>
          </a:p>
          <a:p>
            <a:pPr eaLnBrk="1" hangingPunct="1"/>
            <a:r>
              <a:rPr lang="zh-CN" altLang="en-US" dirty="0">
                <a:solidFill>
                  <a:srgbClr val="000000"/>
                </a:solidFill>
              </a:rPr>
              <a:t>plt.plot(x,S)</a:t>
            </a:r>
          </a:p>
          <a:p>
            <a:pPr eaLnBrk="1" hangingPunct="1"/>
            <a:r>
              <a:rPr lang="zh-CN" altLang="en-US" dirty="0">
                <a:solidFill>
                  <a:srgbClr val="000000"/>
                </a:solidFill>
              </a:rPr>
              <a:t>plt.show()</a:t>
            </a:r>
          </a:p>
        </p:txBody>
      </p:sp>
      <p:pic>
        <p:nvPicPr>
          <p:cNvPr id="7" name="图片 5">
            <a:extLst>
              <a:ext uri="{FF2B5EF4-FFF2-40B4-BE49-F238E27FC236}">
                <a16:creationId xmlns:a16="http://schemas.microsoft.com/office/drawing/2014/main" id="{EA68E4FF-AC02-F01B-D657-A1D91D4E9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850" y="1638373"/>
            <a:ext cx="43243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0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AA43DE-EC22-42DF-863E-F4636BE2010D}"/>
              </a:ext>
            </a:extLst>
          </p:cNvPr>
          <p:cNvSpPr>
            <a:spLocks noGrp="1"/>
          </p:cNvSpPr>
          <p:nvPr>
            <p:ph type="title"/>
          </p:nvPr>
        </p:nvSpPr>
        <p:spPr/>
        <p:txBody>
          <a:bodyPr/>
          <a:lstStyle/>
          <a:p>
            <a:r>
              <a:rPr lang="zh-CN" altLang="en-US" sz="2800" dirty="0"/>
              <a:t>两个例子</a:t>
            </a:r>
            <a:endParaRPr lang="zh-CN" altLang="en-US" sz="2800" dirty="0">
              <a:latin typeface="Times New Roman" panose="02020603050405020304" pitchFamily="18" charset="0"/>
            </a:endParaRPr>
          </a:p>
        </p:txBody>
      </p:sp>
      <p:sp>
        <p:nvSpPr>
          <p:cNvPr id="3" name="文本框 2">
            <a:extLst>
              <a:ext uri="{FF2B5EF4-FFF2-40B4-BE49-F238E27FC236}">
                <a16:creationId xmlns:a16="http://schemas.microsoft.com/office/drawing/2014/main" id="{3E7C9798-9D98-786A-4528-F72F58F686A0}"/>
              </a:ext>
            </a:extLst>
          </p:cNvPr>
          <p:cNvSpPr txBox="1"/>
          <p:nvPr/>
        </p:nvSpPr>
        <p:spPr>
          <a:xfrm>
            <a:off x="1042277" y="1653590"/>
            <a:ext cx="6096000" cy="3970318"/>
          </a:xfrm>
          <a:prstGeom prst="rect">
            <a:avLst/>
          </a:prstGeom>
          <a:noFill/>
        </p:spPr>
        <p:txBody>
          <a:bodyPr wrap="square">
            <a:spAutoFit/>
          </a:bodyPr>
          <a:lstStyle/>
          <a:p>
            <a:r>
              <a:rPr lang="zh-CN" altLang="en-US" dirty="0"/>
              <a:t>import numpy as np</a:t>
            </a:r>
          </a:p>
          <a:p>
            <a:r>
              <a:rPr lang="zh-CN" altLang="en-US" dirty="0"/>
              <a:t>import matplotlib.pyplot as plt</a:t>
            </a:r>
          </a:p>
          <a:p>
            <a:r>
              <a:rPr lang="zh-CN" altLang="en-US" dirty="0"/>
              <a:t>data = np.arange(0, 1.1, 0.01)</a:t>
            </a:r>
          </a:p>
          <a:p>
            <a:r>
              <a:rPr lang="zh-CN" altLang="en-US" dirty="0"/>
              <a:t>plt.title('lines')  # 添加标题</a:t>
            </a:r>
          </a:p>
          <a:p>
            <a:r>
              <a:rPr lang="zh-CN" altLang="en-US" dirty="0"/>
              <a:t>plt.xlabel('x')  # 添加x轴的名称</a:t>
            </a:r>
          </a:p>
          <a:p>
            <a:r>
              <a:rPr lang="zh-CN" altLang="en-US" dirty="0"/>
              <a:t>plt.ylabel('y')  # 添加y轴的名称</a:t>
            </a:r>
          </a:p>
          <a:p>
            <a:r>
              <a:rPr lang="zh-CN" altLang="en-US" dirty="0"/>
              <a:t>plt.xlim((0, 1))  # 确定x轴范围</a:t>
            </a:r>
          </a:p>
          <a:p>
            <a:r>
              <a:rPr lang="zh-CN" altLang="en-US" dirty="0"/>
              <a:t>plt.ylim((0, 1))  # 确定y轴范围</a:t>
            </a:r>
          </a:p>
          <a:p>
            <a:r>
              <a:rPr lang="zh-CN" altLang="en-US" dirty="0"/>
              <a:t>plt.xticks([0, 0.2, 0.4, 0.6, 0.8, 1])  # 规定x轴刻度</a:t>
            </a:r>
          </a:p>
          <a:p>
            <a:r>
              <a:rPr lang="zh-CN" altLang="en-US" dirty="0"/>
              <a:t>plt.yticks([0, 0.2, 0.4, 0.6, 0.8, 1])  # 确定y轴刻度</a:t>
            </a:r>
          </a:p>
          <a:p>
            <a:r>
              <a:rPr lang="zh-CN" altLang="en-US" dirty="0"/>
              <a:t>plt.plot(data, data ** 2)  # 添加y=x^2曲线</a:t>
            </a:r>
          </a:p>
          <a:p>
            <a:r>
              <a:rPr lang="zh-CN" altLang="en-US" dirty="0"/>
              <a:t>plt.plot(data, data ** 4)  # 添加y=x^4曲线</a:t>
            </a:r>
          </a:p>
          <a:p>
            <a:r>
              <a:rPr lang="zh-CN" altLang="en-US" dirty="0"/>
              <a:t>plt.legend(['y=x^2', 'y=x^4’])</a:t>
            </a:r>
            <a:endParaRPr lang="en-US" altLang="zh-CN" dirty="0"/>
          </a:p>
          <a:p>
            <a:r>
              <a:rPr lang="zh-CN" altLang="en-US" dirty="0"/>
              <a:t>plt.show()</a:t>
            </a:r>
          </a:p>
        </p:txBody>
      </p:sp>
      <p:pic>
        <p:nvPicPr>
          <p:cNvPr id="2" name="图片 1">
            <a:extLst>
              <a:ext uri="{FF2B5EF4-FFF2-40B4-BE49-F238E27FC236}">
                <a16:creationId xmlns:a16="http://schemas.microsoft.com/office/drawing/2014/main" id="{68241CE9-7236-C578-495B-7EAF0AA47DB0}"/>
              </a:ext>
            </a:extLst>
          </p:cNvPr>
          <p:cNvPicPr>
            <a:picLocks noChangeAspect="1"/>
          </p:cNvPicPr>
          <p:nvPr/>
        </p:nvPicPr>
        <p:blipFill>
          <a:blip r:embed="rId2"/>
          <a:stretch>
            <a:fillRect/>
          </a:stretch>
        </p:blipFill>
        <p:spPr>
          <a:xfrm>
            <a:off x="5817476" y="1508324"/>
            <a:ext cx="5852603" cy="4260850"/>
          </a:xfrm>
          <a:prstGeom prst="rect">
            <a:avLst/>
          </a:prstGeom>
        </p:spPr>
      </p:pic>
    </p:spTree>
    <p:extLst>
      <p:ext uri="{BB962C8B-B14F-4D97-AF65-F5344CB8AC3E}">
        <p14:creationId xmlns:p14="http://schemas.microsoft.com/office/powerpoint/2010/main" val="328752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None/>
            </a:pPr>
            <a:r>
              <a:rPr lang="en-US" altLang="zh-CN" dirty="0">
                <a:solidFill>
                  <a:srgbClr val="000000"/>
                </a:solidFill>
              </a:rPr>
              <a:t> </a:t>
            </a:r>
            <a:r>
              <a:rPr lang="zh-CN" altLang="en-US" dirty="0">
                <a:solidFill>
                  <a:srgbClr val="000000"/>
                </a:solidFill>
              </a:rPr>
              <a:t>在Matplotlib中使用最多的模块就是pyplot。pyplot非常接近MATLAB的绘图实现，而且大多数的命令极其类似MATLAB。当然，与MATLAB类似，需要很多的数学运算，因此NumPy这个组件同样是必不可少的。可以说Python + Matplotlib + NumPy就是MATLAB。</a:t>
            </a:r>
            <a:endParaRPr lang="en-US" altLang="zh-CN" dirty="0">
              <a:solidFill>
                <a:srgbClr val="000000"/>
              </a:solidFill>
            </a:endParaRPr>
          </a:p>
          <a:p>
            <a:pPr marL="0" indent="0">
              <a:buNone/>
            </a:pPr>
            <a:r>
              <a:rPr lang="en-US" altLang="zh-CN" dirty="0">
                <a:solidFill>
                  <a:srgbClr val="000000"/>
                </a:solidFill>
              </a:rPr>
              <a:t> </a:t>
            </a:r>
            <a:r>
              <a:rPr lang="zh-CN" altLang="en-US" dirty="0">
                <a:solidFill>
                  <a:srgbClr val="000000"/>
                </a:solidFill>
              </a:rPr>
              <a:t>首先，在matplotlib建议使用别名，引入包，这样方便以后模块的使用，一般以以下两句开始：</a:t>
            </a:r>
          </a:p>
          <a:p>
            <a:r>
              <a:rPr lang="zh-CN" altLang="en-US" dirty="0">
                <a:solidFill>
                  <a:srgbClr val="000000"/>
                </a:solidFill>
              </a:rPr>
              <a:t>import numpy as np</a:t>
            </a:r>
          </a:p>
          <a:p>
            <a:r>
              <a:rPr lang="zh-CN" altLang="en-US" dirty="0">
                <a:solidFill>
                  <a:srgbClr val="000000"/>
                </a:solidFill>
              </a:rPr>
              <a:t>import matplotlib.pyplot as plt</a:t>
            </a:r>
          </a:p>
          <a:p>
            <a:pPr marL="0" indent="0">
              <a:buNone/>
            </a:pPr>
            <a:r>
              <a:rPr lang="en-US" altLang="zh-CN" dirty="0">
                <a:solidFill>
                  <a:srgbClr val="000000"/>
                </a:solidFill>
              </a:rPr>
              <a:t> </a:t>
            </a:r>
            <a:r>
              <a:rPr lang="zh-CN" altLang="en-US" dirty="0">
                <a:solidFill>
                  <a:srgbClr val="000000"/>
                </a:solidFill>
              </a:rPr>
              <a:t>这里导入了numpy和matplotlib的pyplot两个模块，并分别使用np和plt作为二者的别名。</a:t>
            </a: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solidFill>
                  <a:srgbClr val="000000"/>
                </a:solidFill>
              </a:rPr>
              <a:t>matplotlib</a:t>
            </a:r>
            <a:r>
              <a:rPr lang="zh-CN" altLang="en-US" dirty="0"/>
              <a:t>绘图基础语法与常用参数</a:t>
            </a:r>
          </a:p>
        </p:txBody>
      </p:sp>
    </p:spTree>
    <p:extLst>
      <p:ext uri="{BB962C8B-B14F-4D97-AF65-F5344CB8AC3E}">
        <p14:creationId xmlns:p14="http://schemas.microsoft.com/office/powerpoint/2010/main" val="188491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a:xfrm>
            <a:off x="423819" y="1116881"/>
            <a:ext cx="11107601" cy="5052713"/>
          </a:xfrm>
        </p:spPr>
        <p:txBody>
          <a:bodyPr/>
          <a:lstStyle/>
          <a:p>
            <a:pPr marL="0" indent="0">
              <a:buClr>
                <a:srgbClr val="000066"/>
              </a:buClr>
              <a:buNone/>
            </a:pPr>
            <a:r>
              <a:rPr lang="en-US" altLang="zh-CN" sz="2000" b="1" dirty="0"/>
              <a:t>1.</a:t>
            </a:r>
            <a:r>
              <a:rPr lang="zh-CN" altLang="en-US" sz="2000" b="1" dirty="0"/>
              <a:t> 掌握</a:t>
            </a:r>
            <a:r>
              <a:rPr lang="en-US" altLang="zh-CN" sz="2000" b="1" dirty="0" err="1"/>
              <a:t>pyplot</a:t>
            </a:r>
            <a:r>
              <a:rPr lang="zh-CN" altLang="en-US" sz="2000" b="1" dirty="0"/>
              <a:t>基础语法</a:t>
            </a:r>
            <a:endParaRPr lang="en-US" altLang="zh-CN" sz="2000" b="1" dirty="0"/>
          </a:p>
          <a:p>
            <a:pPr marL="0" indent="0">
              <a:buClr>
                <a:srgbClr val="000066"/>
              </a:buClr>
              <a:buNone/>
            </a:pPr>
            <a:r>
              <a:rPr lang="zh-CN" altLang="en-US" sz="2000" b="1" dirty="0"/>
              <a:t>（</a:t>
            </a:r>
            <a:r>
              <a:rPr lang="en-US" altLang="zh-CN" sz="2000" b="1" dirty="0"/>
              <a:t>1</a:t>
            </a:r>
            <a:r>
              <a:rPr lang="zh-CN" altLang="en-US" sz="2000" b="1" dirty="0"/>
              <a:t>） 创建画布与创建子图</a:t>
            </a:r>
            <a:endParaRPr lang="en-US" altLang="zh-CN" sz="2000" b="1" dirty="0"/>
          </a:p>
          <a:p>
            <a:pPr marL="0" indent="457200">
              <a:buNone/>
            </a:pPr>
            <a:r>
              <a:rPr lang="zh-CN" altLang="en-US" dirty="0"/>
              <a:t>在</a:t>
            </a:r>
            <a:r>
              <a:rPr lang="en-US" altLang="zh-CN" dirty="0" err="1"/>
              <a:t>plt</a:t>
            </a:r>
            <a:r>
              <a:rPr lang="en-US" altLang="zh-CN" dirty="0"/>
              <a:t>(</a:t>
            </a:r>
            <a:r>
              <a:rPr lang="zh-CN" altLang="en-US" dirty="0"/>
              <a:t>将</a:t>
            </a:r>
            <a:r>
              <a:rPr lang="en-US" altLang="zh-CN" dirty="0" err="1"/>
              <a:t>pyplot</a:t>
            </a:r>
            <a:r>
              <a:rPr lang="zh-CN" altLang="en-US" dirty="0"/>
              <a:t>简写为</a:t>
            </a:r>
            <a:r>
              <a:rPr lang="en-US" altLang="zh-CN" dirty="0" err="1"/>
              <a:t>plt</a:t>
            </a:r>
            <a:r>
              <a:rPr lang="en-US" altLang="zh-CN" dirty="0"/>
              <a:t>, </a:t>
            </a:r>
            <a:r>
              <a:rPr lang="zh-CN" altLang="en-US" dirty="0"/>
              <a:t>因为之前</a:t>
            </a:r>
            <a:r>
              <a:rPr lang="zh-CN" altLang="en-US" dirty="0">
                <a:solidFill>
                  <a:srgbClr val="000000"/>
                </a:solidFill>
              </a:rPr>
              <a:t>import matplotlib.pyplot as plt</a:t>
            </a:r>
            <a:r>
              <a:rPr lang="en-US" altLang="zh-CN" dirty="0"/>
              <a:t>)</a:t>
            </a:r>
            <a:r>
              <a:rPr lang="zh-CN" altLang="en-US" dirty="0"/>
              <a:t>中，创建画布以及创建并选择子图的函数</a:t>
            </a:r>
            <a:r>
              <a:rPr lang="en-US" altLang="zh-CN" dirty="0"/>
              <a:t>/</a:t>
            </a:r>
            <a:r>
              <a:rPr lang="zh-CN" altLang="en-US" dirty="0"/>
              <a:t>方法如下表。</a:t>
            </a: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4" name="表格 4">
            <a:extLst>
              <a:ext uri="{FF2B5EF4-FFF2-40B4-BE49-F238E27FC236}">
                <a16:creationId xmlns:a16="http://schemas.microsoft.com/office/drawing/2014/main" id="{2207D4D5-A8D6-457D-A87D-195001F28310}"/>
              </a:ext>
            </a:extLst>
          </p:cNvPr>
          <p:cNvGraphicFramePr>
            <a:graphicFrameLocks noGrp="1"/>
          </p:cNvGraphicFramePr>
          <p:nvPr>
            <p:extLst>
              <p:ext uri="{D42A27DB-BD31-4B8C-83A1-F6EECF244321}">
                <p14:modId xmlns:p14="http://schemas.microsoft.com/office/powerpoint/2010/main" val="421486771"/>
              </p:ext>
            </p:extLst>
          </p:nvPr>
        </p:nvGraphicFramePr>
        <p:xfrm>
          <a:off x="1346290" y="3466730"/>
          <a:ext cx="9499420" cy="1296000"/>
        </p:xfrm>
        <a:graphic>
          <a:graphicData uri="http://schemas.openxmlformats.org/drawingml/2006/table">
            <a:tbl>
              <a:tblPr firstRow="1" bandRow="1">
                <a:tableStyleId>{5C22544A-7EE6-4342-B048-85BDC9FD1C3A}</a:tableStyleId>
              </a:tblPr>
              <a:tblGrid>
                <a:gridCol w="2098246">
                  <a:extLst>
                    <a:ext uri="{9D8B030D-6E8A-4147-A177-3AD203B41FA5}">
                      <a16:colId xmlns:a16="http://schemas.microsoft.com/office/drawing/2014/main" val="2337600076"/>
                    </a:ext>
                  </a:extLst>
                </a:gridCol>
                <a:gridCol w="7401174">
                  <a:extLst>
                    <a:ext uri="{9D8B030D-6E8A-4147-A177-3AD203B41FA5}">
                      <a16:colId xmlns:a16="http://schemas.microsoft.com/office/drawing/2014/main" val="2898772737"/>
                    </a:ext>
                  </a:extLst>
                </a:gridCol>
              </a:tblGrid>
              <a:tr h="432000">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a:t>
                      </a:r>
                      <a:r>
                        <a:rPr lang="en-US" sz="1800" b="1" kern="1200" dirty="0">
                          <a:solidFill>
                            <a:schemeClr val="lt1"/>
                          </a:solidFill>
                          <a:latin typeface="+mn-lt"/>
                          <a:ea typeface="+mn-ea"/>
                          <a:cs typeface="+mn-cs"/>
                        </a:rPr>
                        <a:t>/</a:t>
                      </a:r>
                      <a:r>
                        <a:rPr lang="zh-CN" altLang="en-US" sz="1800" b="1" kern="1200" dirty="0">
                          <a:solidFill>
                            <a:schemeClr val="lt1"/>
                          </a:solidFill>
                          <a:latin typeface="+mn-lt"/>
                          <a:ea typeface="+mn-ea"/>
                          <a:cs typeface="+mn-cs"/>
                        </a:rPr>
                        <a:t>方法名称</a:t>
                      </a:r>
                    </a:p>
                  </a:txBody>
                  <a:tcPr marL="68580" marR="68580" marT="0" marB="0" anchor="ctr"/>
                </a:tc>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a:t>
                      </a:r>
                      <a:r>
                        <a:rPr lang="en-US" sz="1800" b="1" kern="1200" dirty="0">
                          <a:solidFill>
                            <a:schemeClr val="lt1"/>
                          </a:solidFill>
                          <a:latin typeface="+mn-lt"/>
                          <a:ea typeface="+mn-ea"/>
                          <a:cs typeface="+mn-cs"/>
                        </a:rPr>
                        <a:t>/</a:t>
                      </a:r>
                      <a:r>
                        <a:rPr lang="zh-CN" altLang="en-US" sz="1800" b="1" kern="1200" dirty="0">
                          <a:solidFill>
                            <a:schemeClr val="lt1"/>
                          </a:solidFill>
                          <a:latin typeface="+mn-lt"/>
                          <a:ea typeface="+mn-ea"/>
                          <a:cs typeface="+mn-cs"/>
                        </a:rPr>
                        <a:t>方法作用</a:t>
                      </a:r>
                    </a:p>
                  </a:txBody>
                  <a:tcPr marL="68580" marR="68580" marT="0" marB="0" anchor="ctr"/>
                </a:tc>
                <a:extLst>
                  <a:ext uri="{0D108BD9-81ED-4DB2-BD59-A6C34878D82A}">
                    <a16:rowId xmlns:a16="http://schemas.microsoft.com/office/drawing/2014/main" val="1599120315"/>
                  </a:ext>
                </a:extLst>
              </a:tr>
              <a:tr h="432000">
                <a:tc>
                  <a:txBody>
                    <a:bodyPr/>
                    <a:lstStyle/>
                    <a:p>
                      <a:pPr algn="just"/>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plt.figure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创建一个空白画布，可以指定画布大小、像素</a:t>
                      </a:r>
                    </a:p>
                  </a:txBody>
                  <a:tcPr marL="68580" marR="68580" marT="0" marB="0" anchor="ctr"/>
                </a:tc>
                <a:extLst>
                  <a:ext uri="{0D108BD9-81ED-4DB2-BD59-A6C34878D82A}">
                    <a16:rowId xmlns:a16="http://schemas.microsoft.com/office/drawing/2014/main" val="1277337831"/>
                  </a:ext>
                </a:extLst>
              </a:tr>
              <a:tr h="432000">
                <a:tc>
                  <a:txBody>
                    <a:bodyPr/>
                    <a:lstStyle/>
                    <a:p>
                      <a:pPr algn="just"/>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figure.add_subplot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创建并选中子图，可以指定子图的行数、列数</a:t>
                      </a:r>
                    </a:p>
                  </a:txBody>
                  <a:tcPr marL="68580" marR="68580" marT="0" marB="0" anchor="ctr"/>
                </a:tc>
                <a:extLst>
                  <a:ext uri="{0D108BD9-81ED-4DB2-BD59-A6C34878D82A}">
                    <a16:rowId xmlns:a16="http://schemas.microsoft.com/office/drawing/2014/main" val="1166895293"/>
                  </a:ext>
                </a:extLst>
              </a:tr>
            </a:tbl>
          </a:graphicData>
        </a:graphic>
      </p:graphicFrame>
      <p:sp>
        <p:nvSpPr>
          <p:cNvPr id="6" name="文本框 5">
            <a:extLst>
              <a:ext uri="{FF2B5EF4-FFF2-40B4-BE49-F238E27FC236}">
                <a16:creationId xmlns:a16="http://schemas.microsoft.com/office/drawing/2014/main" id="{EDD33CAA-2CB8-5D84-A020-B32338BEC77B}"/>
              </a:ext>
            </a:extLst>
          </p:cNvPr>
          <p:cNvSpPr txBox="1"/>
          <p:nvPr/>
        </p:nvSpPr>
        <p:spPr>
          <a:xfrm>
            <a:off x="2051462" y="4956565"/>
            <a:ext cx="6097978" cy="1477328"/>
          </a:xfrm>
          <a:prstGeom prst="rect">
            <a:avLst/>
          </a:prstGeom>
          <a:noFill/>
        </p:spPr>
        <p:txBody>
          <a:bodyPr wrap="square">
            <a:spAutoFit/>
          </a:bodyPr>
          <a:lstStyle/>
          <a:p>
            <a:r>
              <a:rPr lang="en-US" altLang="zh-CN" dirty="0"/>
              <a:t>x = </a:t>
            </a:r>
            <a:r>
              <a:rPr lang="en-US" altLang="zh-CN" dirty="0" err="1"/>
              <a:t>np.arange</a:t>
            </a:r>
            <a:r>
              <a:rPr lang="en-US" altLang="zh-CN" dirty="0"/>
              <a:t>(0, </a:t>
            </a:r>
            <a:r>
              <a:rPr lang="en-US" altLang="zh-CN" dirty="0" err="1"/>
              <a:t>np.pi</a:t>
            </a:r>
            <a:r>
              <a:rPr lang="en-US" altLang="zh-CN" dirty="0"/>
              <a:t> * 2, 0.01)</a:t>
            </a:r>
          </a:p>
          <a:p>
            <a:r>
              <a:rPr lang="zh-CN" altLang="en-US" dirty="0"/>
              <a:t># 第一幅子图</a:t>
            </a:r>
          </a:p>
          <a:p>
            <a:r>
              <a:rPr lang="zh-CN" altLang="en-US" dirty="0"/>
              <a:t>p1 = plt.figure(figsize=(8, 6), dpi=80)  # 确定画布大小和像素</a:t>
            </a:r>
          </a:p>
          <a:p>
            <a:r>
              <a:rPr lang="zh-CN" altLang="en-US" dirty="0"/>
              <a:t># 创建一个2行1列的子图，并开始绘制第一幅</a:t>
            </a:r>
          </a:p>
          <a:p>
            <a:r>
              <a:rPr lang="zh-CN" altLang="en-US" dirty="0"/>
              <a:t>ax1 = p1.add_subplot(2, 1, 1)</a:t>
            </a:r>
          </a:p>
        </p:txBody>
      </p:sp>
    </p:spTree>
    <p:extLst>
      <p:ext uri="{BB962C8B-B14F-4D97-AF65-F5344CB8AC3E}">
        <p14:creationId xmlns:p14="http://schemas.microsoft.com/office/powerpoint/2010/main" val="247959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zh-CN" altLang="en-US" sz="2000" b="1" dirty="0"/>
              <a:t>（</a:t>
            </a:r>
            <a:r>
              <a:rPr lang="en-US" altLang="zh-CN" sz="2000" b="1" dirty="0"/>
              <a:t>2</a:t>
            </a:r>
            <a:r>
              <a:rPr lang="zh-CN" altLang="en-US" sz="2000" b="1" dirty="0"/>
              <a:t>） 添加画布内容</a:t>
            </a:r>
            <a:endParaRPr lang="en-US" altLang="zh-CN" sz="2000" b="1" dirty="0"/>
          </a:p>
          <a:p>
            <a:r>
              <a:rPr lang="zh-CN" altLang="en-US" dirty="0"/>
              <a:t>添加标题、添加坐标轴名称、绘制图形等步骤是并列的，是没有先后顺序的。</a:t>
            </a:r>
            <a:endParaRPr lang="en-US" altLang="zh-CN" dirty="0"/>
          </a:p>
          <a:p>
            <a:r>
              <a:rPr lang="zh-CN" altLang="en-US" dirty="0"/>
              <a:t>在</a:t>
            </a:r>
            <a:r>
              <a:rPr lang="en-US" altLang="zh-CN" dirty="0" err="1"/>
              <a:t>pyplot</a:t>
            </a:r>
            <a:r>
              <a:rPr lang="zh-CN" altLang="en-US" dirty="0"/>
              <a:t>中，添加各类标签和图例的常用函数，如下表。</a:t>
            </a: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5" name="表格 5">
            <a:extLst>
              <a:ext uri="{FF2B5EF4-FFF2-40B4-BE49-F238E27FC236}">
                <a16:creationId xmlns:a16="http://schemas.microsoft.com/office/drawing/2014/main" id="{EF4FA863-79BB-4104-9EF3-FC8019016FA0}"/>
              </a:ext>
            </a:extLst>
          </p:cNvPr>
          <p:cNvGraphicFramePr>
            <a:graphicFrameLocks noGrp="1"/>
          </p:cNvGraphicFramePr>
          <p:nvPr>
            <p:extLst>
              <p:ext uri="{D42A27DB-BD31-4B8C-83A1-F6EECF244321}">
                <p14:modId xmlns:p14="http://schemas.microsoft.com/office/powerpoint/2010/main" val="3746966027"/>
              </p:ext>
            </p:extLst>
          </p:nvPr>
        </p:nvGraphicFramePr>
        <p:xfrm>
          <a:off x="1316907" y="3063682"/>
          <a:ext cx="9558186" cy="1728000"/>
        </p:xfrm>
        <a:graphic>
          <a:graphicData uri="http://schemas.openxmlformats.org/drawingml/2006/table">
            <a:tbl>
              <a:tblPr firstRow="1" bandRow="1">
                <a:tableStyleId>{5C22544A-7EE6-4342-B048-85BDC9FD1C3A}</a:tableStyleId>
              </a:tblPr>
              <a:tblGrid>
                <a:gridCol w="1248740">
                  <a:extLst>
                    <a:ext uri="{9D8B030D-6E8A-4147-A177-3AD203B41FA5}">
                      <a16:colId xmlns:a16="http://schemas.microsoft.com/office/drawing/2014/main" val="4047591457"/>
                    </a:ext>
                  </a:extLst>
                </a:gridCol>
                <a:gridCol w="8309446">
                  <a:extLst>
                    <a:ext uri="{9D8B030D-6E8A-4147-A177-3AD203B41FA5}">
                      <a16:colId xmlns:a16="http://schemas.microsoft.com/office/drawing/2014/main" val="2243082411"/>
                    </a:ext>
                  </a:extLst>
                </a:gridCol>
              </a:tblGrid>
              <a:tr h="432000">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函数名称</a:t>
                      </a:r>
                    </a:p>
                  </a:txBody>
                  <a:tcPr marL="68580" marR="68580" marT="0" marB="0" anchor="ctr"/>
                </a:tc>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函数作用</a:t>
                      </a:r>
                    </a:p>
                  </a:txBody>
                  <a:tcPr marL="68580" marR="68580" marT="0" marB="0" anchor="ctr"/>
                </a:tc>
                <a:extLst>
                  <a:ext uri="{0D108BD9-81ED-4DB2-BD59-A6C34878D82A}">
                    <a16:rowId xmlns:a16="http://schemas.microsoft.com/office/drawing/2014/main" val="2318644976"/>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plt.title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在当前图形中添加标题</a:t>
                      </a:r>
                    </a:p>
                  </a:txBody>
                  <a:tcPr marL="68580" marR="68580" marT="0" marB="0" anchor="ctr"/>
                </a:tc>
                <a:extLst>
                  <a:ext uri="{0D108BD9-81ED-4DB2-BD59-A6C34878D82A}">
                    <a16:rowId xmlns:a16="http://schemas.microsoft.com/office/drawing/2014/main" val="3898775841"/>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plt.xlabel</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在当前图形中添加</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轴标签</a:t>
                      </a:r>
                    </a:p>
                  </a:txBody>
                  <a:tcPr marL="68580" marR="68580" marT="0" marB="0" anchor="ctr"/>
                </a:tc>
                <a:extLst>
                  <a:ext uri="{0D108BD9-81ED-4DB2-BD59-A6C34878D82A}">
                    <a16:rowId xmlns:a16="http://schemas.microsoft.com/office/drawing/2014/main" val="3569604056"/>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plt.ylabel</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在当前图形中添加</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轴标签</a:t>
                      </a:r>
                    </a:p>
                  </a:txBody>
                  <a:tcPr marL="68580" marR="68580" marT="0" marB="0" anchor="ctr"/>
                </a:tc>
                <a:extLst>
                  <a:ext uri="{0D108BD9-81ED-4DB2-BD59-A6C34878D82A}">
                    <a16:rowId xmlns:a16="http://schemas.microsoft.com/office/drawing/2014/main" val="3907379524"/>
                  </a:ext>
                </a:extLst>
              </a:tr>
            </a:tbl>
          </a:graphicData>
        </a:graphic>
      </p:graphicFrame>
      <p:sp>
        <p:nvSpPr>
          <p:cNvPr id="6" name="文本框 5">
            <a:extLst>
              <a:ext uri="{FF2B5EF4-FFF2-40B4-BE49-F238E27FC236}">
                <a16:creationId xmlns:a16="http://schemas.microsoft.com/office/drawing/2014/main" id="{4757813B-8AF9-675A-19D0-668839A3BF0D}"/>
              </a:ext>
            </a:extLst>
          </p:cNvPr>
          <p:cNvSpPr txBox="1"/>
          <p:nvPr/>
        </p:nvSpPr>
        <p:spPr>
          <a:xfrm>
            <a:off x="1981087" y="5233564"/>
            <a:ext cx="6097978" cy="923330"/>
          </a:xfrm>
          <a:prstGeom prst="rect">
            <a:avLst/>
          </a:prstGeom>
          <a:noFill/>
        </p:spPr>
        <p:txBody>
          <a:bodyPr wrap="square">
            <a:spAutoFit/>
          </a:bodyPr>
          <a:lstStyle/>
          <a:p>
            <a:r>
              <a:rPr lang="zh-CN" altLang="en-US" dirty="0"/>
              <a:t>plt.title('lines')  # 添加标题</a:t>
            </a:r>
          </a:p>
          <a:p>
            <a:r>
              <a:rPr lang="zh-CN" altLang="en-US" dirty="0"/>
              <a:t>plt.xlabel('x')  # 添加x轴的名称</a:t>
            </a:r>
          </a:p>
          <a:p>
            <a:r>
              <a:rPr lang="zh-CN" altLang="en-US" dirty="0"/>
              <a:t>plt.ylabel('y')  # 添加y轴的名称</a:t>
            </a:r>
          </a:p>
        </p:txBody>
      </p:sp>
    </p:spTree>
    <p:extLst>
      <p:ext uri="{BB962C8B-B14F-4D97-AF65-F5344CB8AC3E}">
        <p14:creationId xmlns:p14="http://schemas.microsoft.com/office/powerpoint/2010/main" val="162578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zh-CN" altLang="en-US" dirty="0"/>
              <a:t>在</a:t>
            </a:r>
            <a:r>
              <a:rPr lang="en-US" altLang="zh-CN" dirty="0" err="1"/>
              <a:t>pyplot</a:t>
            </a:r>
            <a:r>
              <a:rPr lang="zh-CN" altLang="en-US" dirty="0"/>
              <a:t>中，添加各类标签和图例的常用函数，如下表（续表）。</a:t>
            </a: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5" name="表格 5">
            <a:extLst>
              <a:ext uri="{FF2B5EF4-FFF2-40B4-BE49-F238E27FC236}">
                <a16:creationId xmlns:a16="http://schemas.microsoft.com/office/drawing/2014/main" id="{EF4FA863-79BB-4104-9EF3-FC8019016FA0}"/>
              </a:ext>
            </a:extLst>
          </p:cNvPr>
          <p:cNvGraphicFramePr>
            <a:graphicFrameLocks noGrp="1"/>
          </p:cNvGraphicFramePr>
          <p:nvPr>
            <p:extLst>
              <p:ext uri="{D42A27DB-BD31-4B8C-83A1-F6EECF244321}">
                <p14:modId xmlns:p14="http://schemas.microsoft.com/office/powerpoint/2010/main" val="3132049528"/>
              </p:ext>
            </p:extLst>
          </p:nvPr>
        </p:nvGraphicFramePr>
        <p:xfrm>
          <a:off x="1198526" y="1741808"/>
          <a:ext cx="9558186" cy="2592000"/>
        </p:xfrm>
        <a:graphic>
          <a:graphicData uri="http://schemas.openxmlformats.org/drawingml/2006/table">
            <a:tbl>
              <a:tblPr firstRow="1" bandRow="1">
                <a:tableStyleId>{5C22544A-7EE6-4342-B048-85BDC9FD1C3A}</a:tableStyleId>
              </a:tblPr>
              <a:tblGrid>
                <a:gridCol w="1399660">
                  <a:extLst>
                    <a:ext uri="{9D8B030D-6E8A-4147-A177-3AD203B41FA5}">
                      <a16:colId xmlns:a16="http://schemas.microsoft.com/office/drawing/2014/main" val="4047591457"/>
                    </a:ext>
                  </a:extLst>
                </a:gridCol>
                <a:gridCol w="8158526">
                  <a:extLst>
                    <a:ext uri="{9D8B030D-6E8A-4147-A177-3AD203B41FA5}">
                      <a16:colId xmlns:a16="http://schemas.microsoft.com/office/drawing/2014/main" val="2243082411"/>
                    </a:ext>
                  </a:extLst>
                </a:gridCol>
              </a:tblGrid>
              <a:tr h="432000">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函数名称</a:t>
                      </a:r>
                    </a:p>
                  </a:txBody>
                  <a:tcPr marL="68580" marR="68580" marT="0" marB="0" anchor="ctr"/>
                </a:tc>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函数作用</a:t>
                      </a:r>
                    </a:p>
                  </a:txBody>
                  <a:tcPr marL="68580" marR="68580" marT="0" marB="0" anchor="ctr"/>
                </a:tc>
                <a:extLst>
                  <a:ext uri="{0D108BD9-81ED-4DB2-BD59-A6C34878D82A}">
                    <a16:rowId xmlns:a16="http://schemas.microsoft.com/office/drawing/2014/main" val="2318644976"/>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plt.xlim</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指定当前图形</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轴的范围，只能确定一个数值区间，</a:t>
                      </a:r>
                      <a:r>
                        <a:rPr lang="zh-CN" altLang="en-US" sz="1800" kern="100" baseline="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而无法使用字符串标识</a:t>
                      </a:r>
                    </a:p>
                  </a:txBody>
                  <a:tcPr marL="68580" marR="68580" marT="0" marB="0" anchor="ctr"/>
                </a:tc>
                <a:extLst>
                  <a:ext uri="{0D108BD9-81ED-4DB2-BD59-A6C34878D82A}">
                    <a16:rowId xmlns:a16="http://schemas.microsoft.com/office/drawing/2014/main" val="1533263505"/>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plt.ylim</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指定当前图形</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轴的范围，只能确定一个数值区间，</a:t>
                      </a:r>
                      <a:r>
                        <a:rPr lang="zh-CN" altLang="en-US" sz="1800" kern="100" baseline="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而无法使用字符串标识</a:t>
                      </a:r>
                    </a:p>
                  </a:txBody>
                  <a:tcPr marL="68580" marR="68580" marT="0" marB="0" anchor="ctr"/>
                </a:tc>
                <a:extLst>
                  <a:ext uri="{0D108BD9-81ED-4DB2-BD59-A6C34878D82A}">
                    <a16:rowId xmlns:a16="http://schemas.microsoft.com/office/drawing/2014/main" val="280145004"/>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plt.xticks</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获取或设置</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轴的当前刻度位置和标签</a:t>
                      </a:r>
                    </a:p>
                  </a:txBody>
                  <a:tcPr marL="68580" marR="68580" marT="0" marB="0" anchor="ctr"/>
                </a:tc>
                <a:extLst>
                  <a:ext uri="{0D108BD9-81ED-4DB2-BD59-A6C34878D82A}">
                    <a16:rowId xmlns:a16="http://schemas.microsoft.com/office/drawing/2014/main" val="2528886770"/>
                  </a:ext>
                </a:extLst>
              </a:tr>
              <a:tr h="432000">
                <a:tc>
                  <a:txBody>
                    <a:bodyPr/>
                    <a:lstStyle/>
                    <a:p>
                      <a:pPr marL="0" algn="just" defTabSz="967740" rtl="0" eaLnBrk="1" latinLnBrk="0" hangingPunct="1">
                        <a:buNone/>
                      </a:pP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plt.yticks</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获取或设置</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轴的当前刻度位置和标签</a:t>
                      </a:r>
                    </a:p>
                  </a:txBody>
                  <a:tcPr marL="68580" marR="68580" marT="0" marB="0" anchor="ctr"/>
                </a:tc>
                <a:extLst>
                  <a:ext uri="{0D108BD9-81ED-4DB2-BD59-A6C34878D82A}">
                    <a16:rowId xmlns:a16="http://schemas.microsoft.com/office/drawing/2014/main" val="2833957662"/>
                  </a:ext>
                </a:extLst>
              </a:tr>
              <a:tr h="432000">
                <a:tc>
                  <a:txBody>
                    <a:bodyPr/>
                    <a:lstStyle/>
                    <a:p>
                      <a:pPr marL="0" algn="just" defTabSz="967740" rtl="0" eaLnBrk="1" latinLnBrk="0" hangingPunct="1">
                        <a:buNone/>
                      </a:pP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plt.legend</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指定当前图形的图例，可以指定图例的大小、位置、标签</a:t>
                      </a:r>
                    </a:p>
                  </a:txBody>
                  <a:tcPr marL="68580" marR="68580" marT="0" marB="0" anchor="ctr"/>
                </a:tc>
                <a:extLst>
                  <a:ext uri="{0D108BD9-81ED-4DB2-BD59-A6C34878D82A}">
                    <a16:rowId xmlns:a16="http://schemas.microsoft.com/office/drawing/2014/main" val="3076480290"/>
                  </a:ext>
                </a:extLst>
              </a:tr>
            </a:tbl>
          </a:graphicData>
        </a:graphic>
      </p:graphicFrame>
      <p:sp>
        <p:nvSpPr>
          <p:cNvPr id="6" name="文本框 5">
            <a:extLst>
              <a:ext uri="{FF2B5EF4-FFF2-40B4-BE49-F238E27FC236}">
                <a16:creationId xmlns:a16="http://schemas.microsoft.com/office/drawing/2014/main" id="{C4E868A9-02A3-A574-114C-78B015A53B41}"/>
              </a:ext>
            </a:extLst>
          </p:cNvPr>
          <p:cNvSpPr txBox="1"/>
          <p:nvPr/>
        </p:nvSpPr>
        <p:spPr>
          <a:xfrm>
            <a:off x="1055982" y="4577955"/>
            <a:ext cx="6513218" cy="2031325"/>
          </a:xfrm>
          <a:prstGeom prst="rect">
            <a:avLst/>
          </a:prstGeom>
          <a:noFill/>
        </p:spPr>
        <p:txBody>
          <a:bodyPr wrap="square">
            <a:spAutoFit/>
          </a:bodyPr>
          <a:lstStyle/>
          <a:p>
            <a:r>
              <a:rPr lang="zh-CN" altLang="en-US" dirty="0"/>
              <a:t>plt.xlim((0, 1))  # 确定x轴范围</a:t>
            </a:r>
          </a:p>
          <a:p>
            <a:r>
              <a:rPr lang="zh-CN" altLang="en-US" dirty="0"/>
              <a:t>plt.ylim((0, 1))  # 确定y轴范围</a:t>
            </a:r>
          </a:p>
          <a:p>
            <a:r>
              <a:rPr lang="zh-CN" altLang="en-US" dirty="0"/>
              <a:t>plt.xticks([0, 0.2, 0.4, 0.6, 0.8, 1])  # 规定x轴刻度</a:t>
            </a:r>
          </a:p>
          <a:p>
            <a:r>
              <a:rPr lang="zh-CN" altLang="en-US" dirty="0"/>
              <a:t>plt.yticks([0, 0.2, 0.4, 0.6, 0.8, 1])  # 确定y轴刻度</a:t>
            </a:r>
          </a:p>
          <a:p>
            <a:r>
              <a:rPr lang="zh-CN" altLang="en-US" dirty="0"/>
              <a:t>plt.plot(x, x ** 2)  # 添加y=x^2曲线</a:t>
            </a:r>
          </a:p>
          <a:p>
            <a:r>
              <a:rPr lang="zh-CN" altLang="en-US" dirty="0"/>
              <a:t>plt.plot(x, x ** 4)  # 添加y=x^4曲线</a:t>
            </a:r>
          </a:p>
          <a:p>
            <a:r>
              <a:rPr lang="zh-CN" altLang="en-US" dirty="0"/>
              <a:t>plt.legend([‘y=x^2’, ‘y=x^4’])</a:t>
            </a:r>
            <a:r>
              <a:rPr lang="en-US" altLang="zh-CN" dirty="0"/>
              <a:t>  #legend</a:t>
            </a:r>
            <a:r>
              <a:rPr lang="zh-CN" altLang="en-US" dirty="0"/>
              <a:t>是每个曲线的说明</a:t>
            </a:r>
          </a:p>
        </p:txBody>
      </p:sp>
    </p:spTree>
    <p:extLst>
      <p:ext uri="{BB962C8B-B14F-4D97-AF65-F5344CB8AC3E}">
        <p14:creationId xmlns:p14="http://schemas.microsoft.com/office/powerpoint/2010/main" val="233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2" name="文本框 3">
            <a:extLst>
              <a:ext uri="{FF2B5EF4-FFF2-40B4-BE49-F238E27FC236}">
                <a16:creationId xmlns:a16="http://schemas.microsoft.com/office/drawing/2014/main" id="{082BA365-93E0-CAD3-C4C7-5E9ACD18609F}"/>
              </a:ext>
            </a:extLst>
          </p:cNvPr>
          <p:cNvSpPr txBox="1">
            <a:spLocks noChangeArrowheads="1"/>
          </p:cNvSpPr>
          <p:nvPr/>
        </p:nvSpPr>
        <p:spPr bwMode="auto">
          <a:xfrm>
            <a:off x="1377949" y="1314451"/>
            <a:ext cx="98497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xticks() 和 yticks() 需要传入一个列表作为参数。该方法默认是将列表的值来设置刻度标签，如果你想重新设置刻度标签，则需要传入两个列表参数给 xticks() 和 yticks() 。第一个列表的值代表刻度，第二个列表的值代表刻度所显示的标签。</a:t>
            </a:r>
          </a:p>
        </p:txBody>
      </p:sp>
      <p:sp>
        <p:nvSpPr>
          <p:cNvPr id="4" name="文本框 1">
            <a:extLst>
              <a:ext uri="{FF2B5EF4-FFF2-40B4-BE49-F238E27FC236}">
                <a16:creationId xmlns:a16="http://schemas.microsoft.com/office/drawing/2014/main" id="{6B4EA95F-D900-D6BF-0898-0E87DDDC34CB}"/>
              </a:ext>
            </a:extLst>
          </p:cNvPr>
          <p:cNvSpPr txBox="1">
            <a:spLocks noChangeArrowheads="1"/>
          </p:cNvSpPr>
          <p:nvPr/>
        </p:nvSpPr>
        <p:spPr bwMode="auto">
          <a:xfrm>
            <a:off x="1862138" y="2903538"/>
            <a:ext cx="9365538"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sz="2000" dirty="0">
                <a:solidFill>
                  <a:srgbClr val="000000"/>
                </a:solidFill>
              </a:rPr>
              <a:t># 设置横轴精准刻度</a:t>
            </a:r>
          </a:p>
          <a:p>
            <a:pPr eaLnBrk="1" hangingPunct="1"/>
            <a:r>
              <a:rPr lang="zh-CN" altLang="en-US" sz="2000" dirty="0">
                <a:solidFill>
                  <a:srgbClr val="000000"/>
                </a:solidFill>
              </a:rPr>
              <a:t>plt.xticks([-1, 0, 1, 2, 3, 4, 5, 6],</a:t>
            </a:r>
          </a:p>
          <a:p>
            <a:pPr eaLnBrk="1" hangingPunct="1"/>
            <a:r>
              <a:rPr lang="zh-CN" altLang="en-US" sz="2000" dirty="0">
                <a:solidFill>
                  <a:srgbClr val="000000"/>
                </a:solidFill>
              </a:rPr>
              <a:t>           ["-1m", "0m", "1m", "2m", "3m", "4m", "5m", "6m"])</a:t>
            </a:r>
          </a:p>
          <a:p>
            <a:pPr eaLnBrk="1" hangingPunct="1"/>
            <a:r>
              <a:rPr lang="zh-CN" altLang="en-US" sz="2000" dirty="0">
                <a:solidFill>
                  <a:srgbClr val="000000"/>
                </a:solidFill>
              </a:rPr>
              <a:t># 设置纵轴精准刻度</a:t>
            </a:r>
          </a:p>
          <a:p>
            <a:pPr eaLnBrk="1" hangingPunct="1"/>
            <a:r>
              <a:rPr lang="zh-CN" altLang="en-US" sz="2000" dirty="0">
                <a:solidFill>
                  <a:srgbClr val="000000"/>
                </a:solidFill>
              </a:rPr>
              <a:t>plt.yticks([-2, 0, 2, 4, 6, 8, 10],</a:t>
            </a:r>
          </a:p>
          <a:p>
            <a:pPr eaLnBrk="1" hangingPunct="1"/>
            <a:r>
              <a:rPr lang="zh-CN" altLang="en-US" sz="2000" dirty="0">
                <a:solidFill>
                  <a:srgbClr val="000000"/>
                </a:solidFill>
              </a:rPr>
              <a:t>           ["-2m", "0m", "2m", "4m", "6m", "8m", "10m"])</a:t>
            </a:r>
          </a:p>
          <a:p>
            <a:pPr eaLnBrk="1" hangingPunct="1"/>
            <a:r>
              <a:rPr lang="zh-CN" altLang="en-US" sz="2000" dirty="0">
                <a:solidFill>
                  <a:srgbClr val="000000"/>
                </a:solidFill>
              </a:rPr>
              <a:t>plt.show()</a:t>
            </a:r>
          </a:p>
        </p:txBody>
      </p:sp>
    </p:spTree>
    <p:extLst>
      <p:ext uri="{BB962C8B-B14F-4D97-AF65-F5344CB8AC3E}">
        <p14:creationId xmlns:p14="http://schemas.microsoft.com/office/powerpoint/2010/main" val="146734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5" name="文本框 3">
            <a:extLst>
              <a:ext uri="{FF2B5EF4-FFF2-40B4-BE49-F238E27FC236}">
                <a16:creationId xmlns:a16="http://schemas.microsoft.com/office/drawing/2014/main" id="{02A517AF-C349-D206-B53A-E43B54C64546}"/>
              </a:ext>
            </a:extLst>
          </p:cNvPr>
          <p:cNvSpPr txBox="1">
            <a:spLocks noChangeArrowheads="1"/>
          </p:cNvSpPr>
          <p:nvPr/>
        </p:nvSpPr>
        <p:spPr bwMode="auto">
          <a:xfrm>
            <a:off x="1225550" y="1301750"/>
            <a:ext cx="735171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en-US" sz="2000" dirty="0">
                <a:solidFill>
                  <a:srgbClr val="000000"/>
                </a:solidFill>
              </a:rPr>
              <a:t>添加图例</a:t>
            </a:r>
            <a:r>
              <a:rPr lang="en-US" altLang="zh-CN" sz="2000" dirty="0">
                <a:solidFill>
                  <a:srgbClr val="000000"/>
                </a:solidFill>
              </a:rPr>
              <a:t>legend</a:t>
            </a:r>
            <a:endParaRPr lang="zh-CN" altLang="en-US" sz="2000" dirty="0">
              <a:solidFill>
                <a:srgbClr val="000000"/>
              </a:solidFill>
            </a:endParaRPr>
          </a:p>
          <a:p>
            <a:pPr algn="just" eaLnBrk="1" hangingPunct="1"/>
            <a:r>
              <a:rPr lang="zh-CN" altLang="en-US" sz="2000" dirty="0">
                <a:solidFill>
                  <a:srgbClr val="000000"/>
                </a:solidFill>
              </a:rPr>
              <a:t>       如果需要在图的左上角添加一个图例。只需要在 plot() 函数里以「键 - 值」的形式增加一个参数。首先需要在绘制曲线的时候，增加一个 label 参数，然后再调用 plt.legend() 绘制出一个图例。plt.legend() 需要传入一个位置值。loc 的值可选如下：</a:t>
            </a:r>
          </a:p>
        </p:txBody>
      </p:sp>
      <p:graphicFrame>
        <p:nvGraphicFramePr>
          <p:cNvPr id="8" name="表格 7">
            <a:extLst>
              <a:ext uri="{FF2B5EF4-FFF2-40B4-BE49-F238E27FC236}">
                <a16:creationId xmlns:a16="http://schemas.microsoft.com/office/drawing/2014/main" id="{A69F583F-291E-9FEA-4840-67019E279013}"/>
              </a:ext>
            </a:extLst>
          </p:cNvPr>
          <p:cNvGraphicFramePr>
            <a:graphicFrameLocks noGrp="1"/>
          </p:cNvGraphicFramePr>
          <p:nvPr>
            <p:extLst>
              <p:ext uri="{D42A27DB-BD31-4B8C-83A1-F6EECF244321}">
                <p14:modId xmlns:p14="http://schemas.microsoft.com/office/powerpoint/2010/main" val="2809810092"/>
              </p:ext>
            </p:extLst>
          </p:nvPr>
        </p:nvGraphicFramePr>
        <p:xfrm>
          <a:off x="1670050" y="3322796"/>
          <a:ext cx="2905125" cy="2419350"/>
        </p:xfrm>
        <a:graphic>
          <a:graphicData uri="http://schemas.openxmlformats.org/drawingml/2006/table">
            <a:tbl>
              <a:tblPr/>
              <a:tblGrid>
                <a:gridCol w="1479550">
                  <a:extLst>
                    <a:ext uri="{9D8B030D-6E8A-4147-A177-3AD203B41FA5}">
                      <a16:colId xmlns:a16="http://schemas.microsoft.com/office/drawing/2014/main" val="694497564"/>
                    </a:ext>
                  </a:extLst>
                </a:gridCol>
                <a:gridCol w="1425575">
                  <a:extLst>
                    <a:ext uri="{9D8B030D-6E8A-4147-A177-3AD203B41FA5}">
                      <a16:colId xmlns:a16="http://schemas.microsoft.com/office/drawing/2014/main" val="409684132"/>
                    </a:ext>
                  </a:extLst>
                </a:gridCol>
              </a:tblGrid>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333333"/>
                          </a:solidFill>
                          <a:effectLst/>
                          <a:latin typeface="宋体" panose="02010600030101010101" pitchFamily="2" charset="-122"/>
                          <a:ea typeface="宋体" panose="02010600030101010101" pitchFamily="2" charset="-122"/>
                        </a:rPr>
                        <a:t>位置字符串</a:t>
                      </a:r>
                      <a:endParaRPr kumimoji="0" lang="en-US" altLang="en-US" sz="1600" b="1" i="0" u="none" strike="noStrike" cap="none" normalizeH="0" baseline="0">
                        <a:ln>
                          <a:noFill/>
                        </a:ln>
                        <a:solidFill>
                          <a:srgbClr val="333333"/>
                        </a:solidFill>
                        <a:effectLst/>
                        <a:latin typeface="宋体" panose="02010600030101010101" pitchFamily="2" charset="-122"/>
                        <a:ea typeface="宋体" panose="02010600030101010101" pitchFamily="2" charset="-122"/>
                      </a:endParaRPr>
                    </a:p>
                  </a:txBody>
                  <a:tcPr marL="76217" marR="76217" marT="30488" marB="30488" anchor="ctr" horzOverflow="overflow">
                    <a:lnL w="12700" cap="flat" cmpd="sng" algn="ctr">
                      <a:solidFill>
                        <a:srgbClr val="888888"/>
                      </a:solidFill>
                      <a:prstDash val="solid"/>
                      <a:round/>
                      <a:headEnd type="none" w="med" len="med"/>
                      <a:tailEnd type="none" w="med" len="med"/>
                    </a:lnL>
                    <a:lnR w="12700" cap="flat" cmpd="sng" algn="ctr">
                      <a:solidFill>
                        <a:srgbClr val="888888"/>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0F0F0"/>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位置代码</a:t>
                      </a:r>
                      <a:endParaRPr kumimoji="0" lang="en-US" altLang="en-US" sz="1600" b="1"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txBody>
                  <a:tcPr marL="76217" marR="76217" marT="30488" marB="30488" anchor="ctr" horzOverflow="overflow">
                    <a:lnL w="12700" cap="flat" cmpd="sng" algn="ctr">
                      <a:solidFill>
                        <a:srgbClr val="888888"/>
                      </a:solidFill>
                      <a:prstDash val="solid"/>
                      <a:round/>
                      <a:headEnd type="none" w="med" len="med"/>
                      <a:tailEnd type="none" w="med" len="med"/>
                    </a:lnL>
                    <a:lnR w="12700" cap="flat" cmpd="sng" algn="ctr">
                      <a:solidFill>
                        <a:srgbClr val="888888"/>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0F0F0"/>
                    </a:solidFill>
                  </a:tcPr>
                </a:tc>
                <a:extLst>
                  <a:ext uri="{0D108BD9-81ED-4DB2-BD59-A6C34878D82A}">
                    <a16:rowId xmlns:a16="http://schemas.microsoft.com/office/drawing/2014/main" val="2919209893"/>
                  </a:ext>
                </a:extLst>
              </a:tr>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Helvetica Neue" panose="02000503000000020004" pitchFamily="2" charset="0"/>
                          <a:ea typeface="仿宋_GB2312" charset="-122"/>
                          <a:cs typeface="Helvetica Neue" panose="02000503000000020004" pitchFamily="2" charset="0"/>
                        </a:rPr>
                        <a:t>‘best’</a:t>
                      </a:r>
                      <a:endParaRPr kumimoji="0" lang="en-US" altLang="en-US" sz="1600" b="0" i="0" u="none" strike="noStrike" cap="none" normalizeH="0" baseline="0" dirty="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0</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88454909"/>
                  </a:ext>
                </a:extLst>
              </a:tr>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‘upper right’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1</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75779246"/>
                  </a:ext>
                </a:extLst>
              </a:tr>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‘upper left’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2</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88662403"/>
                  </a:ext>
                </a:extLst>
              </a:tr>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‘lower left’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3</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01171741"/>
                  </a:ext>
                </a:extLst>
              </a:tr>
              <a:tr h="403225">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‘lower right’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333333"/>
                          </a:solidFill>
                          <a:effectLst/>
                          <a:latin typeface="Helvetica Neue" panose="02000503000000020004" pitchFamily="2" charset="0"/>
                          <a:ea typeface="仿宋_GB2312" charset="-122"/>
                          <a:cs typeface="Helvetica Neue" panose="02000503000000020004" pitchFamily="2" charset="0"/>
                        </a:rPr>
                        <a:t>4</a:t>
                      </a:r>
                      <a:endParaRPr kumimoji="0" lang="en-US" altLang="en-US" sz="1600" b="0" i="0" u="none" strike="noStrike" cap="none" normalizeH="0" baseline="0" dirty="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217" marR="76217" marT="30488" marB="30488"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16380196"/>
                  </a:ext>
                </a:extLst>
              </a:tr>
            </a:tbl>
          </a:graphicData>
        </a:graphic>
      </p:graphicFrame>
      <p:graphicFrame>
        <p:nvGraphicFramePr>
          <p:cNvPr id="9" name="表格 8">
            <a:extLst>
              <a:ext uri="{FF2B5EF4-FFF2-40B4-BE49-F238E27FC236}">
                <a16:creationId xmlns:a16="http://schemas.microsoft.com/office/drawing/2014/main" id="{919AFDDE-F5C3-DAB4-8973-F0464EA34404}"/>
              </a:ext>
            </a:extLst>
          </p:cNvPr>
          <p:cNvGraphicFramePr>
            <a:graphicFrameLocks noGrp="1"/>
          </p:cNvGraphicFramePr>
          <p:nvPr>
            <p:extLst>
              <p:ext uri="{D42A27DB-BD31-4B8C-83A1-F6EECF244321}">
                <p14:modId xmlns:p14="http://schemas.microsoft.com/office/powerpoint/2010/main" val="4157157755"/>
              </p:ext>
            </p:extLst>
          </p:nvPr>
        </p:nvGraphicFramePr>
        <p:xfrm>
          <a:off x="5915025" y="3329146"/>
          <a:ext cx="2814638" cy="2400300"/>
        </p:xfrm>
        <a:graphic>
          <a:graphicData uri="http://schemas.openxmlformats.org/drawingml/2006/table">
            <a:tbl>
              <a:tblPr/>
              <a:tblGrid>
                <a:gridCol w="1731963">
                  <a:extLst>
                    <a:ext uri="{9D8B030D-6E8A-4147-A177-3AD203B41FA5}">
                      <a16:colId xmlns:a16="http://schemas.microsoft.com/office/drawing/2014/main" val="2635153881"/>
                    </a:ext>
                  </a:extLst>
                </a:gridCol>
                <a:gridCol w="1082675">
                  <a:extLst>
                    <a:ext uri="{9D8B030D-6E8A-4147-A177-3AD203B41FA5}">
                      <a16:colId xmlns:a16="http://schemas.microsoft.com/office/drawing/2014/main" val="3159346425"/>
                    </a:ext>
                  </a:extLst>
                </a:gridCol>
              </a:tblGrid>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‘right’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5</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53289596"/>
                  </a:ext>
                </a:extLst>
              </a:tr>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‘center left’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6</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21126126"/>
                  </a:ext>
                </a:extLst>
              </a:tr>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‘center right’</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7</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52216587"/>
                  </a:ext>
                </a:extLst>
              </a:tr>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‘lower center’</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8</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9829351"/>
                  </a:ext>
                </a:extLst>
              </a:tr>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‘upper center’</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9</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03557344"/>
                  </a:ext>
                </a:extLst>
              </a:tr>
              <a:tr h="400050">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'center'</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hlink"/>
                        </a:buClr>
                        <a:buFont typeface="Wingdings" pitchFamily="2" charset="2"/>
                        <a:defRPr sz="2400" b="1">
                          <a:solidFill>
                            <a:srgbClr val="000099"/>
                          </a:solidFill>
                          <a:latin typeface="Times New Roman" panose="02020603050405020304" pitchFamily="18" charset="0"/>
                          <a:ea typeface="仿宋_GB2312" charset="-122"/>
                        </a:defRPr>
                      </a:lvl1pPr>
                      <a:lvl2pPr marL="742950" indent="-285750">
                        <a:spcBef>
                          <a:spcPct val="20000"/>
                        </a:spcBef>
                        <a:buClr>
                          <a:schemeClr val="accent1"/>
                        </a:buClr>
                        <a:buFont typeface="Wingdings" pitchFamily="2" charset="2"/>
                        <a:defRPr sz="2400">
                          <a:solidFill>
                            <a:schemeClr val="tx1"/>
                          </a:solidFill>
                          <a:latin typeface="Arial" panose="020B0604020202020204" pitchFamily="34" charset="0"/>
                          <a:ea typeface="仿宋_GB2312" charset="-122"/>
                        </a:defRPr>
                      </a:lvl2pPr>
                      <a:lvl3pPr marL="1143000" indent="-228600">
                        <a:spcBef>
                          <a:spcPct val="20000"/>
                        </a:spcBef>
                        <a:buClr>
                          <a:schemeClr val="tx1"/>
                        </a:buClr>
                        <a:defRPr sz="2000">
                          <a:solidFill>
                            <a:schemeClr val="tx1"/>
                          </a:solidFill>
                          <a:latin typeface="Arial" panose="020B0604020202020204" pitchFamily="34" charset="0"/>
                          <a:ea typeface="仿宋_GB2312" charset="-122"/>
                        </a:defRPr>
                      </a:lvl3pPr>
                      <a:lvl4pPr marL="1600200" indent="-228600">
                        <a:spcBef>
                          <a:spcPct val="20000"/>
                        </a:spcBef>
                        <a:defRPr>
                          <a:solidFill>
                            <a:schemeClr val="tx1"/>
                          </a:solidFill>
                          <a:latin typeface="Arial" panose="020B0604020202020204" pitchFamily="34" charset="0"/>
                          <a:ea typeface="仿宋_GB2312" charset="-122"/>
                        </a:defRPr>
                      </a:lvl4pPr>
                      <a:lvl5pPr marL="2057400" indent="-228600">
                        <a:spcBef>
                          <a:spcPct val="20000"/>
                        </a:spcBef>
                        <a:defRPr>
                          <a:solidFill>
                            <a:schemeClr val="tx1"/>
                          </a:solidFill>
                          <a:latin typeface="Arial" panose="020B0604020202020204" pitchFamily="34" charset="0"/>
                          <a:ea typeface="仿宋_GB231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仿宋_GB231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rPr>
                        <a:t>10</a:t>
                      </a:r>
                      <a:endParaRPr kumimoji="0" lang="en-US" altLang="en-US" sz="1600" b="0" i="0" u="none" strike="noStrike" cap="none" normalizeH="0" baseline="0">
                        <a:ln>
                          <a:noFill/>
                        </a:ln>
                        <a:solidFill>
                          <a:srgbClr val="333333"/>
                        </a:solidFill>
                        <a:effectLst/>
                        <a:latin typeface="Helvetica Neue" panose="02000503000000020004" pitchFamily="2" charset="0"/>
                        <a:ea typeface="仿宋_GB2312" charset="-122"/>
                        <a:cs typeface="Helvetica Neue" panose="02000503000000020004" pitchFamily="2" charset="0"/>
                      </a:endParaRPr>
                    </a:p>
                  </a:txBody>
                  <a:tcPr marL="76191" marR="76191" marT="30472" marB="30472" anchor="ctr" horzOverflow="overflow">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888888"/>
                      </a:solidFill>
                      <a:prstDash val="solid"/>
                      <a:round/>
                      <a:headEnd type="none" w="med" len="med"/>
                      <a:tailEnd type="none" w="med" len="med"/>
                    </a:lnT>
                    <a:lnB w="12700" cap="flat" cmpd="sng" algn="ctr">
                      <a:solidFill>
                        <a:srgbClr val="88888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99822373"/>
                  </a:ext>
                </a:extLst>
              </a:tr>
            </a:tbl>
          </a:graphicData>
        </a:graphic>
      </p:graphicFrame>
    </p:spTree>
    <p:extLst>
      <p:ext uri="{BB962C8B-B14F-4D97-AF65-F5344CB8AC3E}">
        <p14:creationId xmlns:p14="http://schemas.microsoft.com/office/powerpoint/2010/main" val="376081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数据可视化是将数据以</a:t>
            </a:r>
            <a:r>
              <a:rPr lang="zh-CN" altLang="en-US" sz="1800" dirty="0">
                <a:solidFill>
                  <a:srgbClr val="FF0000"/>
                </a:solidFill>
              </a:rPr>
              <a:t>视觉形式</a:t>
            </a:r>
            <a:r>
              <a:rPr lang="zh-CN" altLang="en-US" sz="1800" dirty="0">
                <a:solidFill>
                  <a:srgbClr val="000000"/>
                </a:solidFill>
              </a:rPr>
              <a:t>表达出来的科学技术。这些技术方法允许利用图形/图像处理、计算机视觉以及用户界面,通过表达、建模以及对立体、表面、属性和动画的显示,对数据加以可视化解释。借助于图形化手段,数据可视化技术能够清晰、有效地传达与沟通信息。</a:t>
            </a:r>
            <a:endParaRPr lang="en-US" altLang="zh-CN" sz="1800" dirty="0">
              <a:solidFill>
                <a:srgbClr val="000000"/>
              </a:solidFill>
            </a:endParaRPr>
          </a:p>
          <a:p>
            <a:endParaRPr lang="en-US" altLang="zh-CN" dirty="0">
              <a:solidFill>
                <a:srgbClr val="000000"/>
              </a:solidFill>
            </a:endParaRPr>
          </a:p>
          <a:p>
            <a:endParaRPr lang="en-US" altLang="zh-CN" sz="1800" dirty="0">
              <a:solidFill>
                <a:srgbClr val="000000"/>
              </a:solidFill>
            </a:endParaRPr>
          </a:p>
          <a:p>
            <a:endParaRPr lang="en-US" altLang="zh-CN" sz="1800" dirty="0">
              <a:solidFill>
                <a:srgbClr val="000000"/>
              </a:solidFill>
            </a:endParaRPr>
          </a:p>
          <a:p>
            <a:r>
              <a:rPr lang="zh-CN" altLang="en-US" sz="1800" dirty="0">
                <a:solidFill>
                  <a:srgbClr val="000000"/>
                </a:solidFill>
              </a:rPr>
              <a:t>数据可视化与信息图形、信息可视化、科学可视化以及统计图形密切相关。当前,在研究、教学和开发领域,数据可视化是一个极为活跃而又关键的方面。“数据可视化”这条术语实现了成熟的科学可视化领域和较年轻的信息可视化领域的统一。</a:t>
            </a:r>
            <a:endParaRPr lang="en-US" altLang="zh-CN" sz="1800" dirty="0">
              <a:solidFill>
                <a:srgbClr val="000000"/>
              </a:solidFill>
            </a:endParaRPr>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数据可视化简介</a:t>
            </a:r>
            <a:endParaRPr kumimoji="1" lang="zh-CN" altLang="en-US" dirty="0"/>
          </a:p>
        </p:txBody>
      </p:sp>
    </p:spTree>
    <p:extLst>
      <p:ext uri="{BB962C8B-B14F-4D97-AF65-F5344CB8AC3E}">
        <p14:creationId xmlns:p14="http://schemas.microsoft.com/office/powerpoint/2010/main" val="32037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8" name="文本框 7">
            <a:extLst>
              <a:ext uri="{FF2B5EF4-FFF2-40B4-BE49-F238E27FC236}">
                <a16:creationId xmlns:a16="http://schemas.microsoft.com/office/drawing/2014/main" id="{13FBE3B2-BFCB-D119-CDFD-60B84326257D}"/>
              </a:ext>
            </a:extLst>
          </p:cNvPr>
          <p:cNvSpPr txBox="1"/>
          <p:nvPr/>
        </p:nvSpPr>
        <p:spPr>
          <a:xfrm>
            <a:off x="2693276" y="1443841"/>
            <a:ext cx="6096000" cy="3970318"/>
          </a:xfrm>
          <a:prstGeom prst="rect">
            <a:avLst/>
          </a:prstGeom>
          <a:noFill/>
        </p:spPr>
        <p:txBody>
          <a:bodyPr wrap="square">
            <a:spAutoFit/>
          </a:bodyPr>
          <a:lstStyle/>
          <a:p>
            <a:r>
              <a:rPr lang="zh-CN" altLang="en-US" dirty="0"/>
              <a:t># 第二幅子图</a:t>
            </a:r>
          </a:p>
          <a:p>
            <a:r>
              <a:rPr lang="zh-CN" altLang="en-US" dirty="0"/>
              <a:t>ax2 = p1.add_subplot(2, 1, 2)  # 开始绘制第二幅</a:t>
            </a:r>
          </a:p>
          <a:p>
            <a:r>
              <a:rPr lang="zh-CN" altLang="en-US" dirty="0"/>
              <a:t>plt.title('sin/cos(x)')  # 添加标题</a:t>
            </a:r>
          </a:p>
          <a:p>
            <a:r>
              <a:rPr lang="zh-CN" altLang="en-US" dirty="0"/>
              <a:t>plt.xlabel('x')  # 添加x轴的名称</a:t>
            </a:r>
          </a:p>
          <a:p>
            <a:r>
              <a:rPr lang="zh-CN" altLang="en-US" dirty="0"/>
              <a:t>plt.ylabel('y')  # 添加y轴的名称</a:t>
            </a:r>
          </a:p>
          <a:p>
            <a:r>
              <a:rPr lang="zh-CN" altLang="en-US" dirty="0"/>
              <a:t>plt.xlim((0, np.pi * 2))  # 确定x轴范围</a:t>
            </a:r>
          </a:p>
          <a:p>
            <a:r>
              <a:rPr lang="zh-CN" altLang="en-US" dirty="0"/>
              <a:t>plt.ylim((-1, 1))  # 确定y轴范围</a:t>
            </a:r>
          </a:p>
          <a:p>
            <a:r>
              <a:rPr lang="zh-CN" altLang="en-US" dirty="0"/>
              <a:t>plt.xticks([0, np.pi / 2, np.pi, np.pi * 1.5, np.pi * 2])  # 规定x轴刻度</a:t>
            </a:r>
          </a:p>
          <a:p>
            <a:r>
              <a:rPr lang="zh-CN" altLang="en-US" dirty="0"/>
              <a:t>plt.yticks([-1, -0.5, 0, 0.5, 1])  # 确定y轴刻度</a:t>
            </a:r>
          </a:p>
          <a:p>
            <a:r>
              <a:rPr lang="zh-CN" altLang="en-US" dirty="0"/>
              <a:t>plt.plot(x, np.sin(x))  # 添加sin(x)曲线</a:t>
            </a:r>
          </a:p>
          <a:p>
            <a:r>
              <a:rPr lang="zh-CN" altLang="en-US" dirty="0"/>
              <a:t>plt.plot(x, np.cos(x))  # 添加cos(x)曲线</a:t>
            </a:r>
          </a:p>
          <a:p>
            <a:r>
              <a:rPr lang="zh-CN" altLang="en-US" dirty="0"/>
              <a:t>plt.legend(['y=sin(x)', 'y=cos(x)'])</a:t>
            </a:r>
          </a:p>
          <a:p>
            <a:r>
              <a:rPr lang="zh-CN" altLang="en-US" dirty="0"/>
              <a:t>plt.tight_layout()  # 调整两个子图间距</a:t>
            </a:r>
          </a:p>
        </p:txBody>
      </p:sp>
    </p:spTree>
    <p:extLst>
      <p:ext uri="{BB962C8B-B14F-4D97-AF65-F5344CB8AC3E}">
        <p14:creationId xmlns:p14="http://schemas.microsoft.com/office/powerpoint/2010/main" val="371509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zh-CN" altLang="en-US" sz="2000" b="1" dirty="0"/>
              <a:t>（</a:t>
            </a:r>
            <a:r>
              <a:rPr lang="en-US" altLang="zh-CN" sz="2000" b="1" dirty="0"/>
              <a:t>3</a:t>
            </a:r>
            <a:r>
              <a:rPr lang="zh-CN" altLang="en-US" sz="2000" b="1" dirty="0"/>
              <a:t>） 保存与显示图形</a:t>
            </a:r>
            <a:endParaRPr lang="en-US" altLang="zh-CN" sz="2000" b="1" dirty="0"/>
          </a:p>
          <a:p>
            <a:pPr marL="0" indent="457200">
              <a:buNone/>
            </a:pPr>
            <a:r>
              <a:rPr lang="zh-CN" altLang="en-US" dirty="0"/>
              <a:t>在</a:t>
            </a:r>
            <a:r>
              <a:rPr lang="en-US" altLang="zh-CN" dirty="0" err="1"/>
              <a:t>pyplot</a:t>
            </a:r>
            <a:r>
              <a:rPr lang="zh-CN" altLang="en-US" dirty="0"/>
              <a:t>中，主要用于保存和显示图形常用函数只有两个，如下表。</a:t>
            </a: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4" name="表格 4">
            <a:extLst>
              <a:ext uri="{FF2B5EF4-FFF2-40B4-BE49-F238E27FC236}">
                <a16:creationId xmlns:a16="http://schemas.microsoft.com/office/drawing/2014/main" id="{923E73EF-E0D7-4112-BB7E-93C1FCFA9F4B}"/>
              </a:ext>
            </a:extLst>
          </p:cNvPr>
          <p:cNvGraphicFramePr>
            <a:graphicFrameLocks noGrp="1"/>
          </p:cNvGraphicFramePr>
          <p:nvPr/>
        </p:nvGraphicFramePr>
        <p:xfrm>
          <a:off x="2032000" y="2564759"/>
          <a:ext cx="8128000" cy="1296000"/>
        </p:xfrm>
        <a:graphic>
          <a:graphicData uri="http://schemas.openxmlformats.org/drawingml/2006/table">
            <a:tbl>
              <a:tblPr firstRow="1" bandRow="1">
                <a:tableStyleId>{5C22544A-7EE6-4342-B048-85BDC9FD1C3A}</a:tableStyleId>
              </a:tblPr>
              <a:tblGrid>
                <a:gridCol w="1658851">
                  <a:extLst>
                    <a:ext uri="{9D8B030D-6E8A-4147-A177-3AD203B41FA5}">
                      <a16:colId xmlns:a16="http://schemas.microsoft.com/office/drawing/2014/main" val="2337600076"/>
                    </a:ext>
                  </a:extLst>
                </a:gridCol>
                <a:gridCol w="6469149">
                  <a:extLst>
                    <a:ext uri="{9D8B030D-6E8A-4147-A177-3AD203B41FA5}">
                      <a16:colId xmlns:a16="http://schemas.microsoft.com/office/drawing/2014/main" val="2898772737"/>
                    </a:ext>
                  </a:extLst>
                </a:gridCol>
              </a:tblGrid>
              <a:tr h="432000">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函数名称</a:t>
                      </a:r>
                    </a:p>
                  </a:txBody>
                  <a:tcPr marL="68580" marR="68580" marT="0" marB="0" anchor="ctr"/>
                </a:tc>
                <a:tc>
                  <a:txBody>
                    <a:bodyPr/>
                    <a:lstStyle/>
                    <a:p>
                      <a:pPr marL="0" algn="ctr" defTabSz="967740" rtl="0" eaLnBrk="1" latinLnBrk="0" hangingPunct="1">
                        <a:buNone/>
                      </a:pPr>
                      <a:r>
                        <a:rPr lang="zh-CN" altLang="en-US" sz="1800" b="1" kern="1200" dirty="0">
                          <a:solidFill>
                            <a:schemeClr val="lt1"/>
                          </a:solidFill>
                          <a:latin typeface="+mn-lt"/>
                          <a:ea typeface="+mn-ea"/>
                          <a:cs typeface="+mn-cs"/>
                        </a:rPr>
                        <a:t>函数作用</a:t>
                      </a:r>
                    </a:p>
                  </a:txBody>
                  <a:tcPr marL="68580" marR="68580" marT="0" marB="0" anchor="ctr"/>
                </a:tc>
                <a:extLst>
                  <a:ext uri="{0D108BD9-81ED-4DB2-BD59-A6C34878D82A}">
                    <a16:rowId xmlns:a16="http://schemas.microsoft.com/office/drawing/2014/main" val="1599120315"/>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plt.savefig</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保存绘制的图形，可以指定图形的分辨率、边缘的颜色等参数</a:t>
                      </a:r>
                    </a:p>
                  </a:txBody>
                  <a:tcPr marL="68580" marR="68580" marT="0" marB="0" anchor="ctr"/>
                </a:tc>
                <a:extLst>
                  <a:ext uri="{0D108BD9-81ED-4DB2-BD59-A6C34878D82A}">
                    <a16:rowId xmlns:a16="http://schemas.microsoft.com/office/drawing/2014/main" val="1277337831"/>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plt.show</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在本机显示图形</a:t>
                      </a:r>
                    </a:p>
                  </a:txBody>
                  <a:tcPr marL="68580" marR="68580" marT="0" marB="0" anchor="ctr"/>
                </a:tc>
                <a:extLst>
                  <a:ext uri="{0D108BD9-81ED-4DB2-BD59-A6C34878D82A}">
                    <a16:rowId xmlns:a16="http://schemas.microsoft.com/office/drawing/2014/main" val="1166895293"/>
                  </a:ext>
                </a:extLst>
              </a:tr>
            </a:tbl>
          </a:graphicData>
        </a:graphic>
      </p:graphicFrame>
      <p:sp>
        <p:nvSpPr>
          <p:cNvPr id="6" name="文本框 5">
            <a:extLst>
              <a:ext uri="{FF2B5EF4-FFF2-40B4-BE49-F238E27FC236}">
                <a16:creationId xmlns:a16="http://schemas.microsoft.com/office/drawing/2014/main" id="{210C2EC7-2E51-AF46-E3AC-2EC9802689A3}"/>
              </a:ext>
            </a:extLst>
          </p:cNvPr>
          <p:cNvSpPr txBox="1"/>
          <p:nvPr/>
        </p:nvSpPr>
        <p:spPr>
          <a:xfrm>
            <a:off x="2692287" y="4685661"/>
            <a:ext cx="6097978" cy="646331"/>
          </a:xfrm>
          <a:prstGeom prst="rect">
            <a:avLst/>
          </a:prstGeom>
          <a:noFill/>
        </p:spPr>
        <p:txBody>
          <a:bodyPr wrap="square">
            <a:spAutoFit/>
          </a:bodyPr>
          <a:lstStyle/>
          <a:p>
            <a:r>
              <a:rPr lang="zh-CN" altLang="en-US" dirty="0"/>
              <a:t>plt.savefig('sincos(x).jpg')</a:t>
            </a:r>
          </a:p>
          <a:p>
            <a:r>
              <a:rPr lang="zh-CN" altLang="en-US" dirty="0"/>
              <a:t>plt.show()</a:t>
            </a:r>
          </a:p>
        </p:txBody>
      </p:sp>
    </p:spTree>
    <p:extLst>
      <p:ext uri="{BB962C8B-B14F-4D97-AF65-F5344CB8AC3E}">
        <p14:creationId xmlns:p14="http://schemas.microsoft.com/office/powerpoint/2010/main" val="356250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zh-CN" altLang="en-US" sz="2000" b="1" dirty="0"/>
              <a:t>（</a:t>
            </a:r>
            <a:r>
              <a:rPr lang="en-US" altLang="zh-CN" sz="2000" b="1" dirty="0"/>
              <a:t>4</a:t>
            </a:r>
            <a:r>
              <a:rPr lang="zh-CN" altLang="en-US" sz="2000" b="1" dirty="0"/>
              <a:t>） </a:t>
            </a:r>
            <a:r>
              <a:rPr lang="en-US" altLang="zh-CN" sz="2000" b="1" dirty="0"/>
              <a:t>subplot</a:t>
            </a:r>
            <a:r>
              <a:rPr lang="zh-CN" altLang="en-US" sz="2000" b="1" dirty="0"/>
              <a:t>的进一步说明</a:t>
            </a:r>
            <a:endParaRPr lang="en-US" altLang="zh-CN" sz="2000" b="1" dirty="0"/>
          </a:p>
          <a:p>
            <a:pPr marL="0" indent="0">
              <a:buClr>
                <a:srgbClr val="000066"/>
              </a:buClr>
              <a:buNone/>
            </a:pPr>
            <a:r>
              <a:rPr lang="en-US" altLang="zh-CN" sz="2000" dirty="0">
                <a:solidFill>
                  <a:srgbClr val="000000"/>
                </a:solidFill>
              </a:rPr>
              <a:t>Subplot</a:t>
            </a:r>
            <a:r>
              <a:rPr lang="zh-CN" altLang="en-US" sz="2000" dirty="0">
                <a:solidFill>
                  <a:srgbClr val="000000"/>
                </a:solidFill>
              </a:rPr>
              <a:t>能创建多个小图，默认这些小图的大小相同，但事实上小图的大小可以不同。以4个小图为例, 如果把第1个小图放到第一行, 而剩下的3个小图都放到第二行。</a:t>
            </a:r>
            <a:endParaRPr lang="en-US" altLang="zh-CN" sz="2000" dirty="0">
              <a:solidFill>
                <a:srgbClr val="000000"/>
              </a:solidFill>
            </a:endParaRPr>
          </a:p>
          <a:p>
            <a:pPr marL="0" indent="0">
              <a:buClr>
                <a:srgbClr val="000066"/>
              </a:buClr>
              <a:buNone/>
            </a:pPr>
            <a:endParaRPr lang="en-US" altLang="zh-CN" sz="2000" b="1" dirty="0">
              <a:solidFill>
                <a:srgbClr val="000000"/>
              </a:solidFill>
            </a:endParaRPr>
          </a:p>
          <a:p>
            <a:pPr marL="0" indent="0">
              <a:buClr>
                <a:srgbClr val="000066"/>
              </a:buClr>
              <a:buNone/>
            </a:pPr>
            <a:r>
              <a:rPr lang="zh-CN" altLang="en-US" sz="2000" dirty="0">
                <a:solidFill>
                  <a:srgbClr val="000000"/>
                </a:solidFill>
              </a:rPr>
              <a:t>使用plt.subplot(2,1,1)将整个图像窗口分为2行1列, 当前位置为1。使用plt.plot([0,1],[0,1])在第1个位置创建一个小图。</a:t>
            </a:r>
            <a:endParaRPr lang="en-US" altLang="zh-CN" sz="2000" dirty="0">
              <a:solidFill>
                <a:srgbClr val="000000"/>
              </a:solidFill>
            </a:endParaRPr>
          </a:p>
          <a:p>
            <a:pPr marL="0" indent="0">
              <a:buClr>
                <a:srgbClr val="000066"/>
              </a:buClr>
              <a:buNone/>
            </a:pPr>
            <a:endParaRPr lang="en-US" altLang="zh-CN" sz="2000" b="1" dirty="0"/>
          </a:p>
          <a:p>
            <a:pPr marL="0" indent="0">
              <a:buNone/>
            </a:pPr>
            <a:r>
              <a:rPr lang="en-US" altLang="zh-CN" dirty="0">
                <a:solidFill>
                  <a:srgbClr val="000000"/>
                </a:solidFill>
              </a:rPr>
              <a:t> </a:t>
            </a:r>
            <a:r>
              <a:rPr lang="zh-CN" altLang="en-US" dirty="0">
                <a:solidFill>
                  <a:srgbClr val="000000"/>
                </a:solidFill>
              </a:rPr>
              <a:t>使用plt.subplot(2,3,4)将整个图像窗口分为2行3列, 当前位置为4。使用plt.plot([0,1],[0,2])在第4个位置创建一个小图。</a:t>
            </a:r>
            <a:endParaRPr lang="en-US" altLang="zh-CN" dirty="0">
              <a:solidFill>
                <a:srgbClr val="000000"/>
              </a:solidFill>
            </a:endParaRPr>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5" name="文本框 3">
            <a:extLst>
              <a:ext uri="{FF2B5EF4-FFF2-40B4-BE49-F238E27FC236}">
                <a16:creationId xmlns:a16="http://schemas.microsoft.com/office/drawing/2014/main" id="{5599EB66-00B2-429F-EE25-FDE6F6D36FD2}"/>
              </a:ext>
            </a:extLst>
          </p:cNvPr>
          <p:cNvSpPr txBox="1">
            <a:spLocks noChangeArrowheads="1"/>
          </p:cNvSpPr>
          <p:nvPr/>
        </p:nvSpPr>
        <p:spPr bwMode="auto">
          <a:xfrm>
            <a:off x="4002962" y="5294313"/>
            <a:ext cx="3476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dirty="0">
                <a:solidFill>
                  <a:srgbClr val="000000"/>
                </a:solidFill>
              </a:rPr>
              <a:t>plt.subplot(2,3,4)</a:t>
            </a:r>
          </a:p>
          <a:p>
            <a:pPr eaLnBrk="1" hangingPunct="1"/>
            <a:r>
              <a:rPr lang="zh-CN" altLang="en-US" dirty="0">
                <a:solidFill>
                  <a:srgbClr val="000000"/>
                </a:solidFill>
              </a:rPr>
              <a:t>plt.plot([0,1],[0,2])</a:t>
            </a:r>
          </a:p>
        </p:txBody>
      </p:sp>
      <p:sp>
        <p:nvSpPr>
          <p:cNvPr id="7" name="文本框 1">
            <a:extLst>
              <a:ext uri="{FF2B5EF4-FFF2-40B4-BE49-F238E27FC236}">
                <a16:creationId xmlns:a16="http://schemas.microsoft.com/office/drawing/2014/main" id="{153B7A3E-114F-F9F4-F860-09006C8594E1}"/>
              </a:ext>
            </a:extLst>
          </p:cNvPr>
          <p:cNvSpPr txBox="1">
            <a:spLocks noChangeArrowheads="1"/>
          </p:cNvSpPr>
          <p:nvPr/>
        </p:nvSpPr>
        <p:spPr bwMode="auto">
          <a:xfrm>
            <a:off x="4122625" y="3771900"/>
            <a:ext cx="37099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dirty="0">
                <a:solidFill>
                  <a:srgbClr val="000000"/>
                </a:solidFill>
              </a:rPr>
              <a:t>plt.subplot(2,1,1)</a:t>
            </a:r>
          </a:p>
          <a:p>
            <a:pPr eaLnBrk="1" hangingPunct="1"/>
            <a:r>
              <a:rPr lang="zh-CN" altLang="en-US" dirty="0">
                <a:solidFill>
                  <a:srgbClr val="000000"/>
                </a:solidFill>
              </a:rPr>
              <a:t>plt.plot([0,1],[0,1])</a:t>
            </a:r>
          </a:p>
        </p:txBody>
      </p:sp>
    </p:spTree>
    <p:extLst>
      <p:ext uri="{BB962C8B-B14F-4D97-AF65-F5344CB8AC3E}">
        <p14:creationId xmlns:p14="http://schemas.microsoft.com/office/powerpoint/2010/main" val="87347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zh-CN" altLang="en-US" sz="2000" b="1" dirty="0"/>
              <a:t>（</a:t>
            </a:r>
            <a:r>
              <a:rPr lang="en-US" altLang="zh-CN" sz="2000" b="1" dirty="0"/>
              <a:t>4</a:t>
            </a:r>
            <a:r>
              <a:rPr lang="zh-CN" altLang="en-US" sz="2000" b="1" dirty="0"/>
              <a:t>） </a:t>
            </a:r>
            <a:r>
              <a:rPr lang="en-US" altLang="zh-CN" sz="2000" b="1" dirty="0"/>
              <a:t>subplot</a:t>
            </a:r>
            <a:r>
              <a:rPr lang="zh-CN" altLang="en-US" sz="2000" b="1" dirty="0"/>
              <a:t>的进一步说明</a:t>
            </a:r>
            <a:endParaRPr lang="en-US" altLang="zh-CN" sz="2000" b="1"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4" name="文本框 3">
            <a:extLst>
              <a:ext uri="{FF2B5EF4-FFF2-40B4-BE49-F238E27FC236}">
                <a16:creationId xmlns:a16="http://schemas.microsoft.com/office/drawing/2014/main" id="{D128DDBE-BDDC-5B48-32F8-4E1165B59146}"/>
              </a:ext>
            </a:extLst>
          </p:cNvPr>
          <p:cNvSpPr txBox="1">
            <a:spLocks noChangeArrowheads="1"/>
          </p:cNvSpPr>
          <p:nvPr/>
        </p:nvSpPr>
        <p:spPr bwMode="auto">
          <a:xfrm>
            <a:off x="1822450" y="1917700"/>
            <a:ext cx="73517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这里需要解释一下为什么第4个位置放第2个小图。上一步中使用plt.subplot(2,1,1)将整个图像窗口分为2行1列, 第1个小图占用了第1个位置, 也就是整个第1行。这一步中使用plt.subplot(2,3,4)将整个图像窗口分为2行3列, 于是整个图像窗口的第1行就变成了3列, 也就是成了3个位置, 于是第2行的第1个位置是整个图像窗口的第4个位置。</a:t>
            </a:r>
          </a:p>
        </p:txBody>
      </p:sp>
    </p:spTree>
    <p:extLst>
      <p:ext uri="{BB962C8B-B14F-4D97-AF65-F5344CB8AC3E}">
        <p14:creationId xmlns:p14="http://schemas.microsoft.com/office/powerpoint/2010/main" val="382958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zh-CN" altLang="en-US" sz="2000" b="1" dirty="0"/>
              <a:t>（</a:t>
            </a:r>
            <a:r>
              <a:rPr lang="en-US" altLang="zh-CN" sz="2000" b="1" dirty="0"/>
              <a:t>4</a:t>
            </a:r>
            <a:r>
              <a:rPr lang="zh-CN" altLang="en-US" sz="2000" b="1" dirty="0"/>
              <a:t>） </a:t>
            </a:r>
            <a:r>
              <a:rPr lang="en-US" altLang="zh-CN" sz="2000" b="1" dirty="0"/>
              <a:t>subplot</a:t>
            </a:r>
            <a:r>
              <a:rPr lang="zh-CN" altLang="en-US" sz="2000" b="1" dirty="0"/>
              <a:t>的进一步说明</a:t>
            </a:r>
            <a:endParaRPr lang="en-US" altLang="zh-CN" sz="2000" b="1"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6" name="文本框 3">
            <a:extLst>
              <a:ext uri="{FF2B5EF4-FFF2-40B4-BE49-F238E27FC236}">
                <a16:creationId xmlns:a16="http://schemas.microsoft.com/office/drawing/2014/main" id="{E52B01C7-A57E-9A07-5203-2921F5C48479}"/>
              </a:ext>
            </a:extLst>
          </p:cNvPr>
          <p:cNvSpPr txBox="1">
            <a:spLocks noChangeArrowheads="1"/>
          </p:cNvSpPr>
          <p:nvPr/>
        </p:nvSpPr>
        <p:spPr bwMode="auto">
          <a:xfrm>
            <a:off x="1162049" y="1838250"/>
            <a:ext cx="73517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使用plt.subplot(235)将整个图像窗口分为2行3列,当前位置为5。使用plt.plot([0,1],[0,3])在第5个位置创建一个小图。同上, 再创建plt.subplot(236)。</a:t>
            </a:r>
          </a:p>
        </p:txBody>
      </p:sp>
      <p:sp>
        <p:nvSpPr>
          <p:cNvPr id="8" name="文本框 1">
            <a:extLst>
              <a:ext uri="{FF2B5EF4-FFF2-40B4-BE49-F238E27FC236}">
                <a16:creationId xmlns:a16="http://schemas.microsoft.com/office/drawing/2014/main" id="{DC51C977-A627-8754-A0C5-9F7FF0AFEA0F}"/>
              </a:ext>
            </a:extLst>
          </p:cNvPr>
          <p:cNvSpPr txBox="1">
            <a:spLocks noChangeArrowheads="1"/>
          </p:cNvSpPr>
          <p:nvPr/>
        </p:nvSpPr>
        <p:spPr bwMode="auto">
          <a:xfrm>
            <a:off x="940676" y="3069589"/>
            <a:ext cx="37084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sz="2000" dirty="0">
                <a:solidFill>
                  <a:srgbClr val="000000"/>
                </a:solidFill>
              </a:rPr>
              <a:t>plt.subplot(235)</a:t>
            </a:r>
          </a:p>
          <a:p>
            <a:pPr eaLnBrk="1" hangingPunct="1"/>
            <a:r>
              <a:rPr lang="zh-CN" altLang="en-US" sz="2000" dirty="0">
                <a:solidFill>
                  <a:srgbClr val="000000"/>
                </a:solidFill>
              </a:rPr>
              <a:t>plt.plot([0,1],[0,3])</a:t>
            </a:r>
          </a:p>
          <a:p>
            <a:pPr eaLnBrk="1" hangingPunct="1"/>
            <a:endParaRPr lang="zh-CN" altLang="en-US" sz="2000" dirty="0">
              <a:solidFill>
                <a:srgbClr val="000000"/>
              </a:solidFill>
            </a:endParaRPr>
          </a:p>
          <a:p>
            <a:pPr eaLnBrk="1" hangingPunct="1"/>
            <a:r>
              <a:rPr lang="zh-CN" altLang="en-US" sz="2000" dirty="0">
                <a:solidFill>
                  <a:srgbClr val="000000"/>
                </a:solidFill>
              </a:rPr>
              <a:t>plt.subplot(236)</a:t>
            </a:r>
          </a:p>
          <a:p>
            <a:pPr eaLnBrk="1" hangingPunct="1"/>
            <a:r>
              <a:rPr lang="zh-CN" altLang="en-US" sz="2000" dirty="0">
                <a:solidFill>
                  <a:srgbClr val="000000"/>
                </a:solidFill>
              </a:rPr>
              <a:t>plt.plot([0,1],[0,4])</a:t>
            </a:r>
          </a:p>
          <a:p>
            <a:pPr eaLnBrk="1" hangingPunct="1"/>
            <a:endParaRPr lang="zh-CN" altLang="en-US" sz="2000" dirty="0">
              <a:solidFill>
                <a:srgbClr val="000000"/>
              </a:solidFill>
            </a:endParaRPr>
          </a:p>
          <a:p>
            <a:pPr eaLnBrk="1" hangingPunct="1"/>
            <a:r>
              <a:rPr lang="zh-CN" altLang="en-US" sz="2000" dirty="0">
                <a:solidFill>
                  <a:srgbClr val="000000"/>
                </a:solidFill>
              </a:rPr>
              <a:t>plt.show()  # 展示</a:t>
            </a:r>
          </a:p>
        </p:txBody>
      </p:sp>
      <p:pic>
        <p:nvPicPr>
          <p:cNvPr id="9" name="图片 19">
            <a:extLst>
              <a:ext uri="{FF2B5EF4-FFF2-40B4-BE49-F238E27FC236}">
                <a16:creationId xmlns:a16="http://schemas.microsoft.com/office/drawing/2014/main" id="{065BF4F6-94B2-2CDA-795D-CB0D61756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206" y="2653754"/>
            <a:ext cx="4954587"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en-US" altLang="zh-CN" sz="2000" b="1" dirty="0"/>
              <a:t>2. </a:t>
            </a:r>
            <a:r>
              <a:rPr lang="zh-CN" altLang="en-US" sz="2000" b="1" dirty="0"/>
              <a:t>设置</a:t>
            </a:r>
            <a:r>
              <a:rPr lang="en-US" altLang="zh-CN" sz="2000" b="1" dirty="0" err="1"/>
              <a:t>pyplot</a:t>
            </a:r>
            <a:r>
              <a:rPr lang="zh-CN" altLang="en-US" sz="2000" b="1" dirty="0"/>
              <a:t>的</a:t>
            </a:r>
            <a:r>
              <a:rPr lang="en-US" altLang="zh-CN" sz="2000" b="1" dirty="0" err="1"/>
              <a:t>rc</a:t>
            </a:r>
            <a:r>
              <a:rPr lang="zh-CN" altLang="en-US" sz="2000" b="1" dirty="0"/>
              <a:t>参数</a:t>
            </a:r>
            <a:endParaRPr lang="en-US" altLang="zh-CN" sz="2000" b="1" dirty="0"/>
          </a:p>
          <a:p>
            <a:r>
              <a:rPr lang="en-US" altLang="zh-CN" dirty="0" err="1"/>
              <a:t>pyplot</a:t>
            </a:r>
            <a:r>
              <a:rPr lang="zh-CN" altLang="en-US" dirty="0"/>
              <a:t>使用</a:t>
            </a:r>
            <a:r>
              <a:rPr lang="en-US" altLang="zh-CN" dirty="0" err="1"/>
              <a:t>rc</a:t>
            </a:r>
            <a:r>
              <a:rPr lang="zh-CN" altLang="en-US" dirty="0"/>
              <a:t>配置文件来自定义图形的各种默认属性，被称为</a:t>
            </a:r>
            <a:r>
              <a:rPr lang="en-US" altLang="zh-CN" dirty="0" err="1"/>
              <a:t>rc</a:t>
            </a:r>
            <a:r>
              <a:rPr lang="zh-CN" altLang="en-US" dirty="0"/>
              <a:t>配置或</a:t>
            </a:r>
            <a:r>
              <a:rPr lang="en-US" altLang="zh-CN" dirty="0" err="1"/>
              <a:t>rc</a:t>
            </a:r>
            <a:r>
              <a:rPr lang="zh-CN" altLang="en-US" dirty="0"/>
              <a:t>参数。</a:t>
            </a:r>
            <a:endParaRPr lang="en-US" altLang="zh-CN" dirty="0"/>
          </a:p>
          <a:p>
            <a:r>
              <a:rPr lang="en" altLang="zh-CN" dirty="0" err="1"/>
              <a:t>rc</a:t>
            </a:r>
            <a:r>
              <a:rPr lang="zh-CN" altLang="en-US" dirty="0"/>
              <a:t>参数存储在字典变量中，通过字典的方式进行访问</a:t>
            </a:r>
            <a:endParaRPr lang="en-US" altLang="zh-CN" dirty="0"/>
          </a:p>
          <a:p>
            <a:r>
              <a:rPr lang="zh-CN" altLang="en-US" dirty="0"/>
              <a:t>所有存储在字典变量中的</a:t>
            </a:r>
            <a:r>
              <a:rPr lang="en-US" altLang="zh-CN" dirty="0" err="1"/>
              <a:t>rc</a:t>
            </a:r>
            <a:r>
              <a:rPr lang="zh-CN" altLang="en-US" dirty="0"/>
              <a:t>参数，都被称为</a:t>
            </a:r>
            <a:r>
              <a:rPr lang="en-US" altLang="zh-CN" dirty="0" err="1"/>
              <a:t>rcParams</a:t>
            </a:r>
            <a:r>
              <a:rPr lang="zh-CN" altLang="en-US" dirty="0"/>
              <a:t>。</a:t>
            </a:r>
            <a:endParaRPr lang="en-US" altLang="zh-CN" dirty="0"/>
          </a:p>
          <a:p>
            <a:r>
              <a:rPr lang="zh-CN" altLang="en-US" dirty="0"/>
              <a:t>在</a:t>
            </a:r>
            <a:r>
              <a:rPr lang="en-US" altLang="zh-CN" dirty="0" err="1"/>
              <a:t>pyplot</a:t>
            </a:r>
            <a:r>
              <a:rPr lang="zh-CN" altLang="en-US" dirty="0"/>
              <a:t>中，线条中常用的</a:t>
            </a:r>
            <a:r>
              <a:rPr lang="en-US" altLang="zh-CN" dirty="0" err="1"/>
              <a:t>rc</a:t>
            </a:r>
            <a:r>
              <a:rPr lang="zh-CN" altLang="en-US" dirty="0"/>
              <a:t>参数名称、解释与取值如下表。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4" name="表格 4">
            <a:extLst>
              <a:ext uri="{FF2B5EF4-FFF2-40B4-BE49-F238E27FC236}">
                <a16:creationId xmlns:a16="http://schemas.microsoft.com/office/drawing/2014/main" id="{BFAA7453-C137-47E8-9D7C-EBB4EAC1F0C2}"/>
              </a:ext>
            </a:extLst>
          </p:cNvPr>
          <p:cNvGraphicFramePr>
            <a:graphicFrameLocks noGrp="1"/>
          </p:cNvGraphicFramePr>
          <p:nvPr>
            <p:extLst>
              <p:ext uri="{D42A27DB-BD31-4B8C-83A1-F6EECF244321}">
                <p14:modId xmlns:p14="http://schemas.microsoft.com/office/powerpoint/2010/main" val="3349827121"/>
              </p:ext>
            </p:extLst>
          </p:nvPr>
        </p:nvGraphicFramePr>
        <p:xfrm>
          <a:off x="712743" y="3890138"/>
          <a:ext cx="10057066" cy="2160000"/>
        </p:xfrm>
        <a:graphic>
          <a:graphicData uri="http://schemas.openxmlformats.org/drawingml/2006/table">
            <a:tbl>
              <a:tblPr firstRow="1" bandRow="1">
                <a:tableStyleId>{5C22544A-7EE6-4342-B048-85BDC9FD1C3A}</a:tableStyleId>
              </a:tblPr>
              <a:tblGrid>
                <a:gridCol w="1737301">
                  <a:extLst>
                    <a:ext uri="{9D8B030D-6E8A-4147-A177-3AD203B41FA5}">
                      <a16:colId xmlns:a16="http://schemas.microsoft.com/office/drawing/2014/main" val="3174666651"/>
                    </a:ext>
                  </a:extLst>
                </a:gridCol>
                <a:gridCol w="2159570">
                  <a:extLst>
                    <a:ext uri="{9D8B030D-6E8A-4147-A177-3AD203B41FA5}">
                      <a16:colId xmlns:a16="http://schemas.microsoft.com/office/drawing/2014/main" val="1757323468"/>
                    </a:ext>
                  </a:extLst>
                </a:gridCol>
                <a:gridCol w="6160195">
                  <a:extLst>
                    <a:ext uri="{9D8B030D-6E8A-4147-A177-3AD203B41FA5}">
                      <a16:colId xmlns:a16="http://schemas.microsoft.com/office/drawing/2014/main" val="3990423783"/>
                    </a:ext>
                  </a:extLst>
                </a:gridCol>
              </a:tblGrid>
              <a:tr h="432000">
                <a:tc>
                  <a:txBody>
                    <a:bodyPr/>
                    <a:lstStyle/>
                    <a:p>
                      <a:pPr algn="ctr"/>
                      <a:r>
                        <a:rPr lang="en-US" sz="1800" b="1" kern="1200" baseline="0" dirty="0" err="1">
                          <a:solidFill>
                            <a:schemeClr val="lt1"/>
                          </a:solidFill>
                          <a:latin typeface="Times New Roman" panose="02020603050405020304" pitchFamily="18" charset="0"/>
                          <a:ea typeface="+mn-ea"/>
                          <a:cs typeface="+mn-cs"/>
                        </a:rPr>
                        <a:t>rc</a:t>
                      </a:r>
                      <a:r>
                        <a:rPr lang="zh-CN" altLang="en-US" sz="1800" b="1" kern="1200" dirty="0">
                          <a:solidFill>
                            <a:schemeClr val="lt1"/>
                          </a:solidFill>
                          <a:latin typeface="+mn-lt"/>
                          <a:ea typeface="+mn-ea"/>
                          <a:cs typeface="+mn-cs"/>
                        </a:rPr>
                        <a:t>参数名称</a:t>
                      </a:r>
                    </a:p>
                  </a:txBody>
                  <a:tcPr marL="68580" marR="68580" marT="0" marB="0" anchor="ctr"/>
                </a:tc>
                <a:tc>
                  <a:txBody>
                    <a:bodyPr/>
                    <a:lstStyle/>
                    <a:p>
                      <a:pPr algn="ctr"/>
                      <a:r>
                        <a:rPr lang="zh-CN" altLang="en-US" sz="1800" b="1" kern="1200" dirty="0">
                          <a:solidFill>
                            <a:schemeClr val="lt1"/>
                          </a:solidFill>
                          <a:latin typeface="+mn-lt"/>
                          <a:ea typeface="+mn-ea"/>
                          <a:cs typeface="+mn-cs"/>
                        </a:rPr>
                        <a:t>解释</a:t>
                      </a:r>
                    </a:p>
                  </a:txBody>
                  <a:tcPr marL="68580" marR="68580" marT="0" marB="0" anchor="ctr"/>
                </a:tc>
                <a:tc>
                  <a:txBody>
                    <a:bodyPr/>
                    <a:lstStyle/>
                    <a:p>
                      <a:pPr algn="ctr"/>
                      <a:r>
                        <a:rPr lang="zh-CN" altLang="en-US" sz="1800" b="1" kern="1200" dirty="0">
                          <a:solidFill>
                            <a:schemeClr val="lt1"/>
                          </a:solidFill>
                          <a:latin typeface="+mn-lt"/>
                          <a:ea typeface="+mn-ea"/>
                          <a:cs typeface="+mn-cs"/>
                        </a:rPr>
                        <a:t>取值</a:t>
                      </a:r>
                    </a:p>
                  </a:txBody>
                  <a:tcPr marL="68580" marR="68580" marT="0" marB="0" anchor="ctr"/>
                </a:tc>
                <a:extLst>
                  <a:ext uri="{0D108BD9-81ED-4DB2-BD59-A6C34878D82A}">
                    <a16:rowId xmlns:a16="http://schemas.microsoft.com/office/drawing/2014/main" val="2503319614"/>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lines.linewidth</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线条宽度</a:t>
                      </a: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之间的数值，默认为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28459488"/>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lines.linestyle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线条样式</a:t>
                      </a: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种。默认为“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extLst>
                  <a:ext uri="{0D108BD9-81ED-4DB2-BD59-A6C34878D82A}">
                    <a16:rowId xmlns:a16="http://schemas.microsoft.com/office/drawing/2014/main" val="2905709583"/>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lines.marker</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线条上点的形状</a:t>
                      </a: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种，默认为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5071012"/>
                  </a:ext>
                </a:extLst>
              </a:tr>
              <a:tr h="432000">
                <a:tc>
                  <a:txBody>
                    <a:bodyPr/>
                    <a:lstStyle/>
                    <a:p>
                      <a:pPr marL="0" algn="just" defTabSz="967740" rtl="0" eaLnBrk="1" latinLnBrk="0" hangingPunct="1">
                        <a:buNone/>
                      </a:pP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lines.markersize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点的大小</a:t>
                      </a:r>
                    </a:p>
                  </a:txBody>
                  <a:tcPr marL="68580" marR="68580" marT="0" marB="0" anchor="ctr"/>
                </a:tc>
                <a:tc>
                  <a:txBody>
                    <a:bodyPr/>
                    <a:lstStyle/>
                    <a:p>
                      <a:pPr marL="0" algn="just" defTabSz="967740" rtl="0" eaLnBrk="1" latinLnBrk="0" hangingPunct="1">
                        <a:buNone/>
                      </a:pP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之间的数值，默认为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2588080"/>
                  </a:ext>
                </a:extLst>
              </a:tr>
            </a:tbl>
          </a:graphicData>
        </a:graphic>
      </p:graphicFrame>
    </p:spTree>
    <p:extLst>
      <p:ext uri="{BB962C8B-B14F-4D97-AF65-F5344CB8AC3E}">
        <p14:creationId xmlns:p14="http://schemas.microsoft.com/office/powerpoint/2010/main" val="35590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r>
              <a:rPr lang="en-US" altLang="zh-CN" dirty="0" err="1"/>
              <a:t>lines.linestyle</a:t>
            </a:r>
            <a:r>
              <a:rPr lang="zh-CN" altLang="en-US" dirty="0"/>
              <a:t>参数</a:t>
            </a:r>
            <a:r>
              <a:rPr lang="en-US" altLang="zh-CN" dirty="0"/>
              <a:t>4</a:t>
            </a:r>
            <a:r>
              <a:rPr lang="zh-CN" altLang="en-US" dirty="0"/>
              <a:t>中取值及意义如下表。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err="1"/>
              <a:t>lines.marker</a:t>
            </a:r>
            <a:r>
              <a:rPr lang="zh-CN" altLang="en-US" dirty="0"/>
              <a:t>参数的</a:t>
            </a:r>
            <a:r>
              <a:rPr lang="en-US" altLang="zh-CN" dirty="0"/>
              <a:t>20</a:t>
            </a:r>
            <a:r>
              <a:rPr lang="zh-CN" altLang="en-US" dirty="0"/>
              <a:t>种取值及其所代表的意义如下表。</a:t>
            </a:r>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9" name="表格 9">
            <a:extLst>
              <a:ext uri="{FF2B5EF4-FFF2-40B4-BE49-F238E27FC236}">
                <a16:creationId xmlns:a16="http://schemas.microsoft.com/office/drawing/2014/main" id="{00843288-4325-4A13-B35A-02E784F6DB4D}"/>
              </a:ext>
            </a:extLst>
          </p:cNvPr>
          <p:cNvGraphicFramePr>
            <a:graphicFrameLocks noGrp="1"/>
          </p:cNvGraphicFramePr>
          <p:nvPr>
            <p:extLst>
              <p:ext uri="{D42A27DB-BD31-4B8C-83A1-F6EECF244321}">
                <p14:modId xmlns:p14="http://schemas.microsoft.com/office/powerpoint/2010/main" val="3572359531"/>
              </p:ext>
            </p:extLst>
          </p:nvPr>
        </p:nvGraphicFramePr>
        <p:xfrm>
          <a:off x="4064000" y="1786771"/>
          <a:ext cx="4064000" cy="2160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86219610"/>
                    </a:ext>
                  </a:extLst>
                </a:gridCol>
                <a:gridCol w="2032000">
                  <a:extLst>
                    <a:ext uri="{9D8B030D-6E8A-4147-A177-3AD203B41FA5}">
                      <a16:colId xmlns:a16="http://schemas.microsoft.com/office/drawing/2014/main" val="3350215076"/>
                    </a:ext>
                  </a:extLst>
                </a:gridCol>
              </a:tblGrid>
              <a:tr h="432000">
                <a:tc>
                  <a:txBody>
                    <a:bodyPr/>
                    <a:lstStyle/>
                    <a:p>
                      <a:pPr algn="ctr"/>
                      <a:r>
                        <a:rPr lang="en-US" sz="1800" b="1" kern="1200" baseline="0" dirty="0" err="1">
                          <a:solidFill>
                            <a:schemeClr val="lt1"/>
                          </a:solidFill>
                          <a:latin typeface="Times New Roman" panose="02020603050405020304" pitchFamily="18" charset="0"/>
                          <a:ea typeface="+mn-ea"/>
                          <a:cs typeface="+mn-cs"/>
                        </a:rPr>
                        <a:t>lines.linestyle</a:t>
                      </a:r>
                      <a:r>
                        <a:rPr lang="zh-CN" altLang="en-US" sz="1800" b="1" kern="1200" baseline="0" dirty="0">
                          <a:solidFill>
                            <a:schemeClr val="lt1"/>
                          </a:solidFill>
                          <a:latin typeface="Times New Roman" panose="02020603050405020304" pitchFamily="18" charset="0"/>
                          <a:ea typeface="+mn-ea"/>
                          <a:cs typeface="+mn-cs"/>
                        </a:rPr>
                        <a:t>取值</a:t>
                      </a:r>
                    </a:p>
                  </a:txBody>
                  <a:tcPr marL="68580" marR="68580" marT="0" marB="0" anchor="ctr"/>
                </a:tc>
                <a:tc>
                  <a:txBody>
                    <a:bodyPr/>
                    <a:lstStyle/>
                    <a:p>
                      <a:pPr algn="ctr"/>
                      <a:r>
                        <a:rPr lang="zh-CN" altLang="en-US" sz="1800" b="1" kern="1200" baseline="0" dirty="0">
                          <a:solidFill>
                            <a:schemeClr val="lt1"/>
                          </a:solidFill>
                          <a:latin typeface="Times New Roman" panose="02020603050405020304" pitchFamily="18" charset="0"/>
                          <a:ea typeface="+mn-ea"/>
                          <a:cs typeface="+mn-cs"/>
                        </a:rPr>
                        <a:t>意义</a:t>
                      </a:r>
                    </a:p>
                  </a:txBody>
                  <a:tcPr marL="68580" marR="68580" marT="0" marB="0" anchor="ctr"/>
                </a:tc>
                <a:extLst>
                  <a:ext uri="{0D108BD9-81ED-4DB2-BD59-A6C34878D82A}">
                    <a16:rowId xmlns:a16="http://schemas.microsoft.com/office/drawing/2014/main" val="101937486"/>
                  </a:ext>
                </a:extLst>
              </a:tr>
              <a:tr h="432000">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实线</a:t>
                      </a:r>
                    </a:p>
                  </a:txBody>
                  <a:tcPr marL="68580" marR="68580" marT="0" marB="0" anchor="ctr"/>
                </a:tc>
                <a:extLst>
                  <a:ext uri="{0D108BD9-81ED-4DB2-BD59-A6C34878D82A}">
                    <a16:rowId xmlns:a16="http://schemas.microsoft.com/office/drawing/2014/main" val="3451813464"/>
                  </a:ext>
                </a:extLst>
              </a:tr>
              <a:tr h="432000">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长虚线</a:t>
                      </a:r>
                    </a:p>
                  </a:txBody>
                  <a:tcPr marL="68580" marR="68580" marT="0" marB="0" anchor="ctr"/>
                </a:tc>
                <a:extLst>
                  <a:ext uri="{0D108BD9-81ED-4DB2-BD59-A6C34878D82A}">
                    <a16:rowId xmlns:a16="http://schemas.microsoft.com/office/drawing/2014/main" val="290569487"/>
                  </a:ext>
                </a:extLst>
              </a:tr>
              <a:tr h="432000">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just"/>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点线</a:t>
                      </a:r>
                    </a:p>
                  </a:txBody>
                  <a:tcPr marL="68580" marR="68580" marT="0" marB="0" anchor="ctr"/>
                </a:tc>
                <a:extLst>
                  <a:ext uri="{0D108BD9-81ED-4DB2-BD59-A6C34878D82A}">
                    <a16:rowId xmlns:a16="http://schemas.microsoft.com/office/drawing/2014/main" val="2840614502"/>
                  </a:ext>
                </a:extLst>
              </a:tr>
              <a:tr h="432000">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短虚线</a:t>
                      </a:r>
                    </a:p>
                  </a:txBody>
                  <a:tcPr marL="68580" marR="68580" marT="0" marB="0" anchor="ctr"/>
                </a:tc>
                <a:extLst>
                  <a:ext uri="{0D108BD9-81ED-4DB2-BD59-A6C34878D82A}">
                    <a16:rowId xmlns:a16="http://schemas.microsoft.com/office/drawing/2014/main" val="40017949"/>
                  </a:ext>
                </a:extLst>
              </a:tr>
            </a:tbl>
          </a:graphicData>
        </a:graphic>
      </p:graphicFrame>
      <p:graphicFrame>
        <p:nvGraphicFramePr>
          <p:cNvPr id="5" name="表格 5">
            <a:extLst>
              <a:ext uri="{FF2B5EF4-FFF2-40B4-BE49-F238E27FC236}">
                <a16:creationId xmlns:a16="http://schemas.microsoft.com/office/drawing/2014/main" id="{659F1AAC-75ED-41E4-B07C-87A951A212C1}"/>
              </a:ext>
            </a:extLst>
          </p:cNvPr>
          <p:cNvGraphicFramePr>
            <a:graphicFrameLocks noGrp="1"/>
          </p:cNvGraphicFramePr>
          <p:nvPr>
            <p:extLst>
              <p:ext uri="{D42A27DB-BD31-4B8C-83A1-F6EECF244321}">
                <p14:modId xmlns:p14="http://schemas.microsoft.com/office/powerpoint/2010/main" val="601553440"/>
              </p:ext>
            </p:extLst>
          </p:nvPr>
        </p:nvGraphicFramePr>
        <p:xfrm>
          <a:off x="4368306" y="4561142"/>
          <a:ext cx="3455387" cy="1728000"/>
        </p:xfrm>
        <a:graphic>
          <a:graphicData uri="http://schemas.openxmlformats.org/drawingml/2006/table">
            <a:tbl>
              <a:tblPr firstRow="1" bandRow="1">
                <a:tableStyleId>{5C22544A-7EE6-4342-B048-85BDC9FD1C3A}</a:tableStyleId>
              </a:tblPr>
              <a:tblGrid>
                <a:gridCol w="1875161">
                  <a:extLst>
                    <a:ext uri="{9D8B030D-6E8A-4147-A177-3AD203B41FA5}">
                      <a16:colId xmlns:a16="http://schemas.microsoft.com/office/drawing/2014/main" val="854945576"/>
                    </a:ext>
                  </a:extLst>
                </a:gridCol>
                <a:gridCol w="1580226">
                  <a:extLst>
                    <a:ext uri="{9D8B030D-6E8A-4147-A177-3AD203B41FA5}">
                      <a16:colId xmlns:a16="http://schemas.microsoft.com/office/drawing/2014/main" val="516549897"/>
                    </a:ext>
                  </a:extLst>
                </a:gridCol>
              </a:tblGrid>
              <a:tr h="432000">
                <a:tc>
                  <a:txBody>
                    <a:bodyPr/>
                    <a:lstStyle/>
                    <a:p>
                      <a:pPr marL="0" algn="ctr" defTabSz="967740" rtl="0" eaLnBrk="1" latinLnBrk="0" hangingPunct="1"/>
                      <a:r>
                        <a:rPr lang="en-US" sz="1800" b="1" kern="1200" baseline="0" dirty="0" err="1">
                          <a:solidFill>
                            <a:schemeClr val="lt1"/>
                          </a:solidFill>
                          <a:latin typeface="Times New Roman" panose="02020603050405020304" pitchFamily="18" charset="0"/>
                          <a:ea typeface="+mn-ea"/>
                          <a:cs typeface="+mn-cs"/>
                        </a:rPr>
                        <a:t>lines.marker</a:t>
                      </a:r>
                      <a:r>
                        <a:rPr lang="zh-CN" altLang="en-US" sz="1800" b="1" kern="1200" baseline="0" dirty="0">
                          <a:solidFill>
                            <a:schemeClr val="lt1"/>
                          </a:solidFill>
                          <a:latin typeface="Times New Roman" panose="02020603050405020304" pitchFamily="18" charset="0"/>
                          <a:ea typeface="+mn-ea"/>
                          <a:cs typeface="+mn-cs"/>
                        </a:rPr>
                        <a:t>取值</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意义</a:t>
                      </a:r>
                    </a:p>
                  </a:txBody>
                  <a:tcPr marL="68580" marR="68580" marT="0" marB="0" anchor="ctr"/>
                </a:tc>
                <a:extLst>
                  <a:ext uri="{0D108BD9-81ED-4DB2-BD59-A6C34878D82A}">
                    <a16:rowId xmlns:a16="http://schemas.microsoft.com/office/drawing/2014/main" val="252289768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圆圈</a:t>
                      </a:r>
                    </a:p>
                  </a:txBody>
                  <a:tcPr marL="68580" marR="68580" marT="0" marB="0" anchor="ctr"/>
                </a:tc>
                <a:extLst>
                  <a:ext uri="{0D108BD9-81ED-4DB2-BD59-A6C34878D82A}">
                    <a16:rowId xmlns:a16="http://schemas.microsoft.com/office/drawing/2014/main" val="3882084047"/>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菱形</a:t>
                      </a:r>
                    </a:p>
                  </a:txBody>
                  <a:tcPr marL="68580" marR="68580" marT="0" marB="0" anchor="ctr"/>
                </a:tc>
                <a:extLst>
                  <a:ext uri="{0D108BD9-81ED-4DB2-BD59-A6C34878D82A}">
                    <a16:rowId xmlns:a16="http://schemas.microsoft.com/office/drawing/2014/main" val="53414626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六边形</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4150971"/>
                  </a:ext>
                </a:extLst>
              </a:tr>
            </a:tbl>
          </a:graphicData>
        </a:graphic>
      </p:graphicFrame>
    </p:spTree>
    <p:extLst>
      <p:ext uri="{BB962C8B-B14F-4D97-AF65-F5344CB8AC3E}">
        <p14:creationId xmlns:p14="http://schemas.microsoft.com/office/powerpoint/2010/main" val="33947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en-US" altLang="zh-CN" dirty="0" err="1"/>
              <a:t>lines.marker</a:t>
            </a:r>
            <a:r>
              <a:rPr lang="zh-CN" altLang="en-US" dirty="0"/>
              <a:t>参数的</a:t>
            </a:r>
            <a:r>
              <a:rPr lang="en-US" altLang="zh-CN" dirty="0"/>
              <a:t>20</a:t>
            </a:r>
            <a:r>
              <a:rPr lang="zh-CN" altLang="en-US" dirty="0"/>
              <a:t>种取值及其所代表的意义如下表（续表）。</a:t>
            </a:r>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4" name="表格 5">
            <a:extLst>
              <a:ext uri="{FF2B5EF4-FFF2-40B4-BE49-F238E27FC236}">
                <a16:creationId xmlns:a16="http://schemas.microsoft.com/office/drawing/2014/main" id="{E498331E-667A-42B8-9DC2-8C2B54892859}"/>
              </a:ext>
            </a:extLst>
          </p:cNvPr>
          <p:cNvGraphicFramePr>
            <a:graphicFrameLocks noGrp="1"/>
          </p:cNvGraphicFramePr>
          <p:nvPr>
            <p:extLst>
              <p:ext uri="{D42A27DB-BD31-4B8C-83A1-F6EECF244321}">
                <p14:modId xmlns:p14="http://schemas.microsoft.com/office/powerpoint/2010/main" val="721574864"/>
              </p:ext>
            </p:extLst>
          </p:nvPr>
        </p:nvGraphicFramePr>
        <p:xfrm>
          <a:off x="3480047" y="1933352"/>
          <a:ext cx="4343646" cy="3888000"/>
        </p:xfrm>
        <a:graphic>
          <a:graphicData uri="http://schemas.openxmlformats.org/drawingml/2006/table">
            <a:tbl>
              <a:tblPr firstRow="1" bandRow="1">
                <a:tableStyleId>{5C22544A-7EE6-4342-B048-85BDC9FD1C3A}</a:tableStyleId>
              </a:tblPr>
              <a:tblGrid>
                <a:gridCol w="2645545">
                  <a:extLst>
                    <a:ext uri="{9D8B030D-6E8A-4147-A177-3AD203B41FA5}">
                      <a16:colId xmlns:a16="http://schemas.microsoft.com/office/drawing/2014/main" val="854945576"/>
                    </a:ext>
                  </a:extLst>
                </a:gridCol>
                <a:gridCol w="1698101">
                  <a:extLst>
                    <a:ext uri="{9D8B030D-6E8A-4147-A177-3AD203B41FA5}">
                      <a16:colId xmlns:a16="http://schemas.microsoft.com/office/drawing/2014/main" val="516549897"/>
                    </a:ext>
                  </a:extLst>
                </a:gridCol>
              </a:tblGrid>
              <a:tr h="432000">
                <a:tc>
                  <a:txBody>
                    <a:bodyPr/>
                    <a:lstStyle/>
                    <a:p>
                      <a:pPr marL="0" algn="ctr" defTabSz="967740" rtl="0" eaLnBrk="1" latinLnBrk="0" hangingPunct="1"/>
                      <a:r>
                        <a:rPr lang="en-US" sz="1800" b="1" kern="1200" baseline="0" dirty="0" err="1">
                          <a:solidFill>
                            <a:schemeClr val="lt1"/>
                          </a:solidFill>
                          <a:latin typeface="Times New Roman" panose="02020603050405020304" pitchFamily="18" charset="0"/>
                          <a:ea typeface="+mn-ea"/>
                          <a:cs typeface="+mn-cs"/>
                        </a:rPr>
                        <a:t>lines.marker</a:t>
                      </a:r>
                      <a:r>
                        <a:rPr lang="zh-CN" altLang="en-US" sz="1800" b="1" kern="1200" baseline="0" dirty="0">
                          <a:solidFill>
                            <a:schemeClr val="lt1"/>
                          </a:solidFill>
                          <a:latin typeface="Times New Roman" panose="02020603050405020304" pitchFamily="18" charset="0"/>
                          <a:ea typeface="+mn-ea"/>
                          <a:cs typeface="+mn-cs"/>
                        </a:rPr>
                        <a:t>取值</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意义</a:t>
                      </a:r>
                    </a:p>
                  </a:txBody>
                  <a:tcPr marL="68580" marR="68580" marT="0" marB="0" anchor="ctr"/>
                </a:tc>
                <a:extLst>
                  <a:ext uri="{0D108BD9-81ED-4DB2-BD59-A6C34878D82A}">
                    <a16:rowId xmlns:a16="http://schemas.microsoft.com/office/drawing/2014/main" val="252289768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六边形</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63189032"/>
                  </a:ext>
                </a:extLst>
              </a:tr>
              <a:tr h="432000">
                <a:tc>
                  <a:txBody>
                    <a:bodyPr/>
                    <a:lstStyle/>
                    <a:p>
                      <a:pPr algn="l"/>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水平线</a:t>
                      </a:r>
                    </a:p>
                  </a:txBody>
                  <a:tcPr marL="68580" marR="68580" marT="0" marB="0" anchor="ctr"/>
                </a:tc>
                <a:extLst>
                  <a:ext uri="{0D108BD9-81ED-4DB2-BD59-A6C34878D82A}">
                    <a16:rowId xmlns:a16="http://schemas.microsoft.com/office/drawing/2014/main" val="3301047761"/>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八边形</a:t>
                      </a:r>
                    </a:p>
                  </a:txBody>
                  <a:tcPr marL="68580" marR="68580" marT="0" marB="0" anchor="ctr"/>
                </a:tc>
                <a:extLst>
                  <a:ext uri="{0D108BD9-81ED-4DB2-BD59-A6C34878D82A}">
                    <a16:rowId xmlns:a16="http://schemas.microsoft.com/office/drawing/2014/main" val="1798760099"/>
                  </a:ext>
                </a:extLst>
              </a:tr>
              <a:tr h="432000">
                <a:tc>
                  <a:txBody>
                    <a:bodyPr/>
                    <a:lstStyle/>
                    <a:p>
                      <a:pPr algn="l"/>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五边形</a:t>
                      </a:r>
                    </a:p>
                  </a:txBody>
                  <a:tcPr marL="68580" marR="68580" marT="0" marB="0" anchor="ctr"/>
                </a:tc>
                <a:extLst>
                  <a:ext uri="{0D108BD9-81ED-4DB2-BD59-A6C34878D82A}">
                    <a16:rowId xmlns:a16="http://schemas.microsoft.com/office/drawing/2014/main" val="2642175834"/>
                  </a:ext>
                </a:extLst>
              </a:tr>
              <a:tr h="432000">
                <a:tc>
                  <a:txBody>
                    <a:bodyPr/>
                    <a:lstStyle/>
                    <a:p>
                      <a:pPr algn="l"/>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像素</a:t>
                      </a:r>
                    </a:p>
                  </a:txBody>
                  <a:tcPr marL="68580" marR="68580" marT="0" marB="0" anchor="ctr"/>
                </a:tc>
                <a:extLst>
                  <a:ext uri="{0D108BD9-81ED-4DB2-BD59-A6C34878D82A}">
                    <a16:rowId xmlns:a16="http://schemas.microsoft.com/office/drawing/2014/main" val="1823677812"/>
                  </a:ext>
                </a:extLst>
              </a:tr>
              <a:tr h="432000">
                <a:tc>
                  <a:txBody>
                    <a:bodyPr/>
                    <a:lstStyle/>
                    <a:p>
                      <a:pPr algn="l"/>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加号</a:t>
                      </a:r>
                    </a:p>
                  </a:txBody>
                  <a:tcPr marL="68580" marR="68580" marT="0" marB="0" anchor="ctr"/>
                </a:tc>
                <a:extLst>
                  <a:ext uri="{0D108BD9-81ED-4DB2-BD59-A6C34878D82A}">
                    <a16:rowId xmlns:a16="http://schemas.microsoft.com/office/drawing/2014/main" val="3265731632"/>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a:t>
                      </a:r>
                    </a:p>
                  </a:txBody>
                  <a:tcPr marL="68580" marR="68580" marT="0" marB="0" anchor="ctr"/>
                </a:tc>
                <a:extLst>
                  <a:ext uri="{0D108BD9-81ED-4DB2-BD59-A6C34878D82A}">
                    <a16:rowId xmlns:a16="http://schemas.microsoft.com/office/drawing/2014/main" val="401631629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点</a:t>
                      </a:r>
                    </a:p>
                  </a:txBody>
                  <a:tcPr marL="68580" marR="68580" marT="0" marB="0" anchor="ctr"/>
                </a:tc>
                <a:extLst>
                  <a:ext uri="{0D108BD9-81ED-4DB2-BD59-A6C34878D82A}">
                    <a16:rowId xmlns:a16="http://schemas.microsoft.com/office/drawing/2014/main" val="151994209"/>
                  </a:ext>
                </a:extLst>
              </a:tr>
            </a:tbl>
          </a:graphicData>
        </a:graphic>
      </p:graphicFrame>
    </p:spTree>
    <p:extLst>
      <p:ext uri="{BB962C8B-B14F-4D97-AF65-F5344CB8AC3E}">
        <p14:creationId xmlns:p14="http://schemas.microsoft.com/office/powerpoint/2010/main" val="289843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en-US" altLang="zh-CN" dirty="0" err="1"/>
              <a:t>lines.marker</a:t>
            </a:r>
            <a:r>
              <a:rPr lang="zh-CN" altLang="en-US" dirty="0"/>
              <a:t>参数的</a:t>
            </a:r>
            <a:r>
              <a:rPr lang="en-US" altLang="zh-CN" dirty="0"/>
              <a:t>20</a:t>
            </a:r>
            <a:r>
              <a:rPr lang="zh-CN" altLang="en-US" dirty="0"/>
              <a:t>种取值及其所代表的意义如下表（续表）。</a:t>
            </a:r>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graphicFrame>
        <p:nvGraphicFramePr>
          <p:cNvPr id="4" name="表格 5">
            <a:extLst>
              <a:ext uri="{FF2B5EF4-FFF2-40B4-BE49-F238E27FC236}">
                <a16:creationId xmlns:a16="http://schemas.microsoft.com/office/drawing/2014/main" id="{E498331E-667A-42B8-9DC2-8C2B54892859}"/>
              </a:ext>
            </a:extLst>
          </p:cNvPr>
          <p:cNvGraphicFramePr>
            <a:graphicFrameLocks noGrp="1"/>
          </p:cNvGraphicFramePr>
          <p:nvPr>
            <p:extLst>
              <p:ext uri="{D42A27DB-BD31-4B8C-83A1-F6EECF244321}">
                <p14:modId xmlns:p14="http://schemas.microsoft.com/office/powerpoint/2010/main" val="195180767"/>
              </p:ext>
            </p:extLst>
          </p:nvPr>
        </p:nvGraphicFramePr>
        <p:xfrm>
          <a:off x="660580" y="1856629"/>
          <a:ext cx="3911119" cy="4300265"/>
        </p:xfrm>
        <a:graphic>
          <a:graphicData uri="http://schemas.openxmlformats.org/drawingml/2006/table">
            <a:tbl>
              <a:tblPr firstRow="1" bandRow="1">
                <a:tableStyleId>{5C22544A-7EE6-4342-B048-85BDC9FD1C3A}</a:tableStyleId>
              </a:tblPr>
              <a:tblGrid>
                <a:gridCol w="1913643">
                  <a:extLst>
                    <a:ext uri="{9D8B030D-6E8A-4147-A177-3AD203B41FA5}">
                      <a16:colId xmlns:a16="http://schemas.microsoft.com/office/drawing/2014/main" val="1891115419"/>
                    </a:ext>
                  </a:extLst>
                </a:gridCol>
                <a:gridCol w="1997476">
                  <a:extLst>
                    <a:ext uri="{9D8B030D-6E8A-4147-A177-3AD203B41FA5}">
                      <a16:colId xmlns:a16="http://schemas.microsoft.com/office/drawing/2014/main" val="3185535823"/>
                    </a:ext>
                  </a:extLst>
                </a:gridCol>
              </a:tblGrid>
              <a:tr h="412265">
                <a:tc>
                  <a:txBody>
                    <a:bodyPr/>
                    <a:lstStyle/>
                    <a:p>
                      <a:pPr marL="0" algn="ctr" defTabSz="967740" rtl="0" eaLnBrk="1" latinLnBrk="0" hangingPunct="1"/>
                      <a:r>
                        <a:rPr lang="en-US" sz="1800" b="1" kern="1200" baseline="0" dirty="0" err="1">
                          <a:solidFill>
                            <a:schemeClr val="lt1"/>
                          </a:solidFill>
                          <a:latin typeface="Times New Roman" panose="02020603050405020304" pitchFamily="18" charset="0"/>
                          <a:ea typeface="+mn-ea"/>
                          <a:cs typeface="+mn-cs"/>
                        </a:rPr>
                        <a:t>lines.marker</a:t>
                      </a:r>
                      <a:r>
                        <a:rPr lang="zh-CN" altLang="en-US" sz="1800" b="1" kern="1200" baseline="0" dirty="0">
                          <a:solidFill>
                            <a:schemeClr val="lt1"/>
                          </a:solidFill>
                          <a:latin typeface="Times New Roman" panose="02020603050405020304" pitchFamily="18" charset="0"/>
                          <a:ea typeface="+mn-ea"/>
                          <a:cs typeface="+mn-cs"/>
                        </a:rPr>
                        <a:t>取值</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意义</a:t>
                      </a:r>
                    </a:p>
                  </a:txBody>
                  <a:tcPr marL="68580" marR="68580" marT="0" marB="0" anchor="ctr"/>
                </a:tc>
                <a:extLst>
                  <a:ext uri="{0D108BD9-81ED-4DB2-BD59-A6C34878D82A}">
                    <a16:rowId xmlns:a16="http://schemas.microsoft.com/office/drawing/2014/main" val="252289768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正方形</a:t>
                      </a:r>
                    </a:p>
                  </a:txBody>
                  <a:tcPr marL="68580" marR="68580" marT="0" marB="0" anchor="ctr"/>
                </a:tc>
                <a:extLst>
                  <a:ext uri="{0D108BD9-81ED-4DB2-BD59-A6C34878D82A}">
                    <a16:rowId xmlns:a16="http://schemas.microsoft.com/office/drawing/2014/main" val="534146260"/>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星号</a:t>
                      </a:r>
                    </a:p>
                  </a:txBody>
                  <a:tcPr marL="68580" marR="68580" marT="0" marB="0" anchor="ctr"/>
                </a:tc>
                <a:extLst>
                  <a:ext uri="{0D108BD9-81ED-4DB2-BD59-A6C34878D82A}">
                    <a16:rowId xmlns:a16="http://schemas.microsoft.com/office/drawing/2014/main" val="3694150971"/>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小菱形</a:t>
                      </a:r>
                    </a:p>
                  </a:txBody>
                  <a:tcPr marL="68580" marR="68580" marT="0" marB="0" anchor="ctr"/>
                </a:tc>
                <a:extLst>
                  <a:ext uri="{0D108BD9-81ED-4DB2-BD59-A6C34878D82A}">
                    <a16:rowId xmlns:a16="http://schemas.microsoft.com/office/drawing/2014/main" val="1163189032"/>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一角朝下的三角形</a:t>
                      </a:r>
                    </a:p>
                  </a:txBody>
                  <a:tcPr marL="68580" marR="68580" marT="0" marB="0" anchor="ctr"/>
                </a:tc>
                <a:extLst>
                  <a:ext uri="{0D108BD9-81ED-4DB2-BD59-A6C34878D82A}">
                    <a16:rowId xmlns:a16="http://schemas.microsoft.com/office/drawing/2014/main" val="3301047761"/>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一角朝左的三角形</a:t>
                      </a:r>
                    </a:p>
                  </a:txBody>
                  <a:tcPr marL="68580" marR="68580" marT="0" marB="0" anchor="ctr"/>
                </a:tc>
                <a:extLst>
                  <a:ext uri="{0D108BD9-81ED-4DB2-BD59-A6C34878D82A}">
                    <a16:rowId xmlns:a16="http://schemas.microsoft.com/office/drawing/2014/main" val="1798760099"/>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一角朝右的三角形</a:t>
                      </a:r>
                    </a:p>
                  </a:txBody>
                  <a:tcPr marL="68580" marR="68580" marT="0" marB="0" anchor="ctr"/>
                </a:tc>
                <a:extLst>
                  <a:ext uri="{0D108BD9-81ED-4DB2-BD59-A6C34878D82A}">
                    <a16:rowId xmlns:a16="http://schemas.microsoft.com/office/drawing/2014/main" val="2642175834"/>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一角朝上的三角形</a:t>
                      </a:r>
                    </a:p>
                  </a:txBody>
                  <a:tcPr marL="68580" marR="68580" marT="0" marB="0" anchor="ctr"/>
                </a:tc>
                <a:extLst>
                  <a:ext uri="{0D108BD9-81ED-4DB2-BD59-A6C34878D82A}">
                    <a16:rowId xmlns:a16="http://schemas.microsoft.com/office/drawing/2014/main" val="1823677812"/>
                  </a:ext>
                </a:extLst>
              </a:tr>
              <a:tr h="432000">
                <a:tc>
                  <a:txBody>
                    <a:bodyPr/>
                    <a:lstStyle/>
                    <a:p>
                      <a:pPr algn="l"/>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竖线</a:t>
                      </a:r>
                    </a:p>
                  </a:txBody>
                  <a:tcPr marL="68580" marR="68580" marT="0" marB="0" anchor="ctr"/>
                </a:tc>
                <a:extLst>
                  <a:ext uri="{0D108BD9-81ED-4DB2-BD59-A6C34878D82A}">
                    <a16:rowId xmlns:a16="http://schemas.microsoft.com/office/drawing/2014/main" val="3265731632"/>
                  </a:ext>
                </a:extLst>
              </a:tr>
              <a:tr h="432000">
                <a:tc>
                  <a:txBody>
                    <a:bodyPr/>
                    <a:lstStyle/>
                    <a:p>
                      <a:pPr algn="l"/>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tc>
                  <a:txBody>
                    <a:bodyPr/>
                    <a:lstStyle/>
                    <a:p>
                      <a:pPr algn="l"/>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16316290"/>
                  </a:ext>
                </a:extLst>
              </a:tr>
            </a:tbl>
          </a:graphicData>
        </a:graphic>
      </p:graphicFrame>
    </p:spTree>
    <p:extLst>
      <p:ext uri="{BB962C8B-B14F-4D97-AF65-F5344CB8AC3E}">
        <p14:creationId xmlns:p14="http://schemas.microsoft.com/office/powerpoint/2010/main" val="379973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en-US" altLang="zh-CN" dirty="0" err="1"/>
              <a:t>pyplot</a:t>
            </a:r>
            <a:r>
              <a:rPr lang="zh-CN" altLang="en-US" dirty="0"/>
              <a:t>绘图基础语法与常用参数</a:t>
            </a:r>
          </a:p>
        </p:txBody>
      </p:sp>
      <p:sp>
        <p:nvSpPr>
          <p:cNvPr id="7" name="文本框 6">
            <a:extLst>
              <a:ext uri="{FF2B5EF4-FFF2-40B4-BE49-F238E27FC236}">
                <a16:creationId xmlns:a16="http://schemas.microsoft.com/office/drawing/2014/main" id="{623C3E01-0174-9CEB-9EBA-02D8169B1242}"/>
              </a:ext>
            </a:extLst>
          </p:cNvPr>
          <p:cNvSpPr txBox="1"/>
          <p:nvPr/>
        </p:nvSpPr>
        <p:spPr>
          <a:xfrm>
            <a:off x="737476" y="1193907"/>
            <a:ext cx="6096000" cy="5078313"/>
          </a:xfrm>
          <a:prstGeom prst="rect">
            <a:avLst/>
          </a:prstGeom>
          <a:noFill/>
        </p:spPr>
        <p:txBody>
          <a:bodyPr wrap="square">
            <a:spAutoFit/>
          </a:bodyPr>
          <a:lstStyle/>
          <a:p>
            <a:endParaRPr lang="zh-CN" altLang="en-US" dirty="0"/>
          </a:p>
          <a:p>
            <a:r>
              <a:rPr lang="zh-CN" altLang="en-US" dirty="0"/>
              <a:t># 原图</a:t>
            </a:r>
          </a:p>
          <a:p>
            <a:r>
              <a:rPr lang="zh-CN" altLang="en-US" dirty="0"/>
              <a:t>x = np.linspace(0, 4 * np.pi)  # 生成x轴数据</a:t>
            </a:r>
          </a:p>
          <a:p>
            <a:r>
              <a:rPr lang="zh-CN" altLang="en-US" dirty="0"/>
              <a:t>y = np.sin(x)  # 生成y轴数据</a:t>
            </a:r>
          </a:p>
          <a:p>
            <a:r>
              <a:rPr lang="zh-CN" altLang="en-US" dirty="0"/>
              <a:t>plt.plot(x, y, label='$sin(x)$')  # 绘制sin曲线图</a:t>
            </a:r>
          </a:p>
          <a:p>
            <a:r>
              <a:rPr lang="zh-CN" altLang="en-US" dirty="0"/>
              <a:t>plt.title('sin(x)')</a:t>
            </a:r>
          </a:p>
          <a:p>
            <a:r>
              <a:rPr lang="zh-CN" altLang="en-US" dirty="0"/>
              <a:t>plt.xlabel('x')</a:t>
            </a:r>
          </a:p>
          <a:p>
            <a:r>
              <a:rPr lang="zh-CN" altLang="en-US" dirty="0"/>
              <a:t>plt.ylabel('y')</a:t>
            </a:r>
          </a:p>
          <a:p>
            <a:r>
              <a:rPr lang="zh-CN" altLang="en-US" dirty="0"/>
              <a:t>plt.show()</a:t>
            </a:r>
          </a:p>
          <a:p>
            <a:endParaRPr lang="zh-CN" altLang="en-US" dirty="0"/>
          </a:p>
          <a:p>
            <a:r>
              <a:rPr lang="zh-CN" altLang="en-US" dirty="0"/>
              <a:t># 修改rc参数后的图</a:t>
            </a:r>
          </a:p>
          <a:p>
            <a:r>
              <a:rPr lang="zh-CN" altLang="en-US" dirty="0"/>
              <a:t>plt.rcParams['lines.linestyle'] = '-.'</a:t>
            </a:r>
          </a:p>
          <a:p>
            <a:r>
              <a:rPr lang="zh-CN" altLang="en-US" dirty="0"/>
              <a:t>plt.rcParams['lines.linewidth'] = 3</a:t>
            </a:r>
          </a:p>
          <a:p>
            <a:r>
              <a:rPr lang="zh-CN" altLang="en-US" dirty="0"/>
              <a:t>plt.plot(x, y, label='$sin(x)$')  # 绘制三角函数</a:t>
            </a:r>
          </a:p>
          <a:p>
            <a:r>
              <a:rPr lang="zh-CN" altLang="en-US" dirty="0"/>
              <a:t>plt.title('sin(x)')</a:t>
            </a:r>
          </a:p>
          <a:p>
            <a:r>
              <a:rPr lang="zh-CN" altLang="en-US" dirty="0"/>
              <a:t>plt.xlabel('x')</a:t>
            </a:r>
          </a:p>
          <a:p>
            <a:r>
              <a:rPr lang="zh-CN" altLang="en-US" dirty="0"/>
              <a:t>plt.ylabel('y')</a:t>
            </a:r>
          </a:p>
          <a:p>
            <a:r>
              <a:rPr lang="zh-CN" altLang="en-US" dirty="0"/>
              <a:t>plt.show()</a:t>
            </a:r>
          </a:p>
        </p:txBody>
      </p:sp>
      <p:sp>
        <p:nvSpPr>
          <p:cNvPr id="8" name="文本框 7">
            <a:extLst>
              <a:ext uri="{FF2B5EF4-FFF2-40B4-BE49-F238E27FC236}">
                <a16:creationId xmlns:a16="http://schemas.microsoft.com/office/drawing/2014/main" id="{F7652589-52A9-FBD1-8BA4-8B2A7ECDFD13}"/>
              </a:ext>
            </a:extLst>
          </p:cNvPr>
          <p:cNvSpPr txBox="1"/>
          <p:nvPr/>
        </p:nvSpPr>
        <p:spPr>
          <a:xfrm>
            <a:off x="5741276" y="1179462"/>
            <a:ext cx="6096000" cy="3416320"/>
          </a:xfrm>
          <a:prstGeom prst="rect">
            <a:avLst/>
          </a:prstGeom>
          <a:noFill/>
        </p:spPr>
        <p:txBody>
          <a:bodyPr wrap="square">
            <a:spAutoFit/>
          </a:bodyPr>
          <a:lstStyle/>
          <a:p>
            <a:endParaRPr lang="zh-CN" altLang="en-US" dirty="0"/>
          </a:p>
          <a:p>
            <a:endParaRPr lang="zh-CN" altLang="en-US" dirty="0"/>
          </a:p>
          <a:p>
            <a:r>
              <a:rPr lang="zh-CN" altLang="en-US" dirty="0"/>
              <a:t># 设置rc参数显示中文标题</a:t>
            </a:r>
          </a:p>
          <a:p>
            <a:r>
              <a:rPr lang="zh-CN" altLang="en-US" dirty="0"/>
              <a:t># 设置字体为SimHei显示中文</a:t>
            </a:r>
          </a:p>
          <a:p>
            <a:r>
              <a:rPr lang="zh-CN" altLang="en-US" dirty="0"/>
              <a:t>plt.rcParams['font.sans-serif'] = 'SimHei' </a:t>
            </a:r>
          </a:p>
          <a:p>
            <a:r>
              <a:rPr lang="zh-CN" altLang="en-US" dirty="0"/>
              <a:t>plt.rcParams['axes.unicode_minus'] = False  # 设置正常显示符号</a:t>
            </a:r>
          </a:p>
          <a:p>
            <a:r>
              <a:rPr lang="zh-CN" altLang="en-US" dirty="0"/>
              <a:t>plt.plot(x, y, label='$sin(x)$')  # 绘制三角函数</a:t>
            </a:r>
          </a:p>
          <a:p>
            <a:r>
              <a:rPr lang="zh-CN" altLang="en-US" dirty="0"/>
              <a:t>plt.title('sin(x)曲线')</a:t>
            </a:r>
          </a:p>
          <a:p>
            <a:r>
              <a:rPr lang="zh-CN" altLang="en-US" dirty="0"/>
              <a:t>plt.xlabel('x')</a:t>
            </a:r>
          </a:p>
          <a:p>
            <a:r>
              <a:rPr lang="zh-CN" altLang="en-US" dirty="0"/>
              <a:t>plt.ylabel('y')</a:t>
            </a:r>
          </a:p>
          <a:p>
            <a:r>
              <a:rPr lang="zh-CN" altLang="en-US" dirty="0"/>
              <a:t>plt.show()</a:t>
            </a:r>
          </a:p>
        </p:txBody>
      </p:sp>
    </p:spTree>
    <p:extLst>
      <p:ext uri="{BB962C8B-B14F-4D97-AF65-F5344CB8AC3E}">
        <p14:creationId xmlns:p14="http://schemas.microsoft.com/office/powerpoint/2010/main" val="233299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常用的数据可视化方法很多，包括传统的数据分析图表（如柱状图、饼图）和现代化视觉图表（如信息图，交互式地图等），其中有一些共通的视觉要素：</a:t>
            </a:r>
            <a:endParaRPr lang="en-US" altLang="zh-CN" sz="1800" dirty="0">
              <a:solidFill>
                <a:srgbClr val="000000"/>
              </a:solidFill>
            </a:endParaRPr>
          </a:p>
          <a:p>
            <a:pPr algn="just" eaLnBrk="1" hangingPunct="1">
              <a:buFontTx/>
              <a:buChar char=""/>
            </a:pPr>
            <a:r>
              <a:rPr lang="zh-CN" altLang="en-US" sz="1800" dirty="0">
                <a:solidFill>
                  <a:srgbClr val="000000"/>
                </a:solidFill>
              </a:rPr>
              <a:t>坐标：数值的位置被对应到直角坐标系或极坐标系上。</a:t>
            </a:r>
          </a:p>
          <a:p>
            <a:pPr eaLnBrk="1" hangingPunct="1">
              <a:buFontTx/>
              <a:buChar char=""/>
            </a:pPr>
            <a:r>
              <a:rPr lang="zh-CN" altLang="en-US" sz="1800" dirty="0">
                <a:solidFill>
                  <a:srgbClr val="000000"/>
                </a:solidFill>
              </a:rPr>
              <a:t>大小：数据的大小被对应到图形的大小。</a:t>
            </a:r>
          </a:p>
          <a:p>
            <a:pPr eaLnBrk="1" hangingPunct="1">
              <a:buFontTx/>
              <a:buChar char=""/>
            </a:pPr>
            <a:r>
              <a:rPr lang="zh-CN" altLang="en-US" sz="1800" dirty="0">
                <a:solidFill>
                  <a:srgbClr val="000000"/>
                </a:solidFill>
              </a:rPr>
              <a:t>色彩：数值的分类和界限等对应到颜色的不同。</a:t>
            </a:r>
          </a:p>
          <a:p>
            <a:pPr eaLnBrk="1" hangingPunct="1">
              <a:buFontTx/>
              <a:buChar char=""/>
            </a:pPr>
            <a:r>
              <a:rPr lang="zh-CN" altLang="en-US" sz="1800" dirty="0">
                <a:solidFill>
                  <a:srgbClr val="000000"/>
                </a:solidFill>
              </a:rPr>
              <a:t>标签：数值的特征用标签来标记。</a:t>
            </a:r>
          </a:p>
          <a:p>
            <a:pPr eaLnBrk="1" hangingPunct="1">
              <a:buFontTx/>
              <a:buChar char=""/>
            </a:pPr>
            <a:r>
              <a:rPr lang="zh-CN" altLang="en-US" sz="1800" dirty="0">
                <a:solidFill>
                  <a:srgbClr val="000000"/>
                </a:solidFill>
              </a:rPr>
              <a:t>关联：数值之间的联系，用关联线条等连接起来。</a:t>
            </a:r>
            <a:endParaRPr lang="en-US" altLang="zh-CN" sz="1800" dirty="0">
              <a:solidFill>
                <a:srgbClr val="000000"/>
              </a:solidFill>
            </a:endParaRPr>
          </a:p>
          <a:p>
            <a:pPr eaLnBrk="1" hangingPunct="1"/>
            <a:r>
              <a:rPr lang="zh-CN" altLang="en-US" sz="1800" dirty="0">
                <a:solidFill>
                  <a:srgbClr val="000000"/>
                </a:solidFill>
              </a:rPr>
              <a:t>目前基于统计的数据可视化常用的图表主要有三大图：柱（条）形图、线图、饼（环）图以及它们的变形种类，此外还有很多用于特定表达用途的专用图表。</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spTree>
    <p:extLst>
      <p:ext uri="{BB962C8B-B14F-4D97-AF65-F5344CB8AC3E}">
        <p14:creationId xmlns:p14="http://schemas.microsoft.com/office/powerpoint/2010/main" val="9534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a:xfrm>
            <a:off x="254876" y="902643"/>
            <a:ext cx="11107601" cy="5052713"/>
          </a:xfrm>
        </p:spPr>
        <p:txBody>
          <a:bodyPr/>
          <a:lstStyle/>
          <a:p>
            <a:pPr marL="0" indent="0">
              <a:buClr>
                <a:srgbClr val="000066"/>
              </a:buClr>
              <a:buNone/>
            </a:pPr>
            <a:r>
              <a:rPr lang="en-US" altLang="zh-CN" sz="2000" b="1" dirty="0"/>
              <a:t>1. </a:t>
            </a:r>
            <a:r>
              <a:rPr lang="zh-CN" altLang="en-US" sz="2000" b="1" dirty="0"/>
              <a:t>绘制散点图</a:t>
            </a:r>
            <a:endParaRPr lang="en-US" altLang="zh-CN" sz="2000" b="1" dirty="0"/>
          </a:p>
          <a:p>
            <a:r>
              <a:rPr lang="zh-CN" altLang="en-US" dirty="0"/>
              <a:t>散点图（</a:t>
            </a:r>
            <a:r>
              <a:rPr lang="en-US" altLang="zh-CN" dirty="0"/>
              <a:t>Scatter Diagram</a:t>
            </a:r>
            <a:r>
              <a:rPr lang="zh-CN" altLang="en-US" dirty="0"/>
              <a:t>）又称为散点分布图，是以一个特征为横坐标，以另一个特征为纵坐标，利用坐标点（散点）的分布形态反映特征间的统计关系的一种图形。</a:t>
            </a:r>
            <a:endParaRPr lang="en-US" altLang="zh-CN" dirty="0"/>
          </a:p>
          <a:p>
            <a:r>
              <a:rPr lang="zh-CN" altLang="en-US" dirty="0"/>
              <a:t>散点图可以提供两类关键信息，具体内容如下。</a:t>
            </a:r>
            <a:endParaRPr lang="en-US" altLang="zh-CN" dirty="0"/>
          </a:p>
          <a:p>
            <a:pPr marL="720000" indent="-362822">
              <a:spcBef>
                <a:spcPts val="900"/>
              </a:spcBef>
              <a:buFont typeface="Arial" pitchFamily="34" charset="0"/>
              <a:buChar char="•"/>
              <a:defRPr/>
            </a:pPr>
            <a:r>
              <a:rPr lang="zh-CN" altLang="en-US" dirty="0"/>
              <a:t>特征之间是否存在数值或数量的关联趋势，关联趋势是线性的还是非线性的。</a:t>
            </a:r>
            <a:endParaRPr lang="en-US" altLang="zh-CN" dirty="0"/>
          </a:p>
          <a:p>
            <a:pPr marL="720000" indent="-362822">
              <a:spcBef>
                <a:spcPts val="900"/>
              </a:spcBef>
              <a:buFont typeface="Arial" pitchFamily="34" charset="0"/>
              <a:buChar char="•"/>
              <a:defRPr/>
            </a:pPr>
            <a:r>
              <a:rPr lang="zh-CN" altLang="zh-CN" dirty="0"/>
              <a:t>如果某一个点或某几个点偏离大多数点，那么这些点就是离群值，通过散点图可以一目了然，从而可以进一步分析这些离群值是否在建模分析中产生较大的影响。</a:t>
            </a: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pic>
        <p:nvPicPr>
          <p:cNvPr id="4" name="图片 15">
            <a:extLst>
              <a:ext uri="{FF2B5EF4-FFF2-40B4-BE49-F238E27FC236}">
                <a16:creationId xmlns:a16="http://schemas.microsoft.com/office/drawing/2014/main" id="{AEBCDC14-C3B1-1710-4049-8179D3194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750" y="3786226"/>
            <a:ext cx="4597374" cy="28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09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r>
              <a:rPr lang="en-US" altLang="zh-CN" dirty="0"/>
              <a:t>scatter</a:t>
            </a:r>
            <a:r>
              <a:rPr lang="zh-CN" altLang="en-US" dirty="0"/>
              <a:t>函数的基本使用格式如下。</a:t>
            </a:r>
            <a:endParaRPr lang="en-US" altLang="zh-CN" dirty="0"/>
          </a:p>
          <a:p>
            <a:endParaRPr lang="en-US" altLang="zh-CN" dirty="0"/>
          </a:p>
          <a:p>
            <a:endParaRPr lang="en-US" altLang="zh-CN" dirty="0"/>
          </a:p>
          <a:p>
            <a:endParaRPr lang="en-US" altLang="zh-CN" dirty="0"/>
          </a:p>
          <a:p>
            <a:r>
              <a:rPr lang="zh-CN" altLang="en-US" dirty="0"/>
              <a:t>在</a:t>
            </a:r>
            <a:r>
              <a:rPr lang="en-US" altLang="zh-CN" dirty="0" err="1"/>
              <a:t>pyplot</a:t>
            </a:r>
            <a:r>
              <a:rPr lang="zh-CN" altLang="en-US" dirty="0"/>
              <a:t>中，绘制散点图的函数为</a:t>
            </a:r>
            <a:r>
              <a:rPr lang="en-US" altLang="zh-CN" dirty="0"/>
              <a:t>scatter</a:t>
            </a:r>
            <a:r>
              <a:rPr lang="zh-CN" altLang="en-US" dirty="0"/>
              <a:t>，</a:t>
            </a:r>
            <a:r>
              <a:rPr lang="en-US" altLang="zh-CN" dirty="0"/>
              <a:t>scatter</a:t>
            </a:r>
            <a:r>
              <a:rPr lang="zh-CN" altLang="en-US" dirty="0"/>
              <a:t>函数的常用参数及其说明，如下表。</a:t>
            </a: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4" name="表格 9">
            <a:extLst>
              <a:ext uri="{FF2B5EF4-FFF2-40B4-BE49-F238E27FC236}">
                <a16:creationId xmlns:a16="http://schemas.microsoft.com/office/drawing/2014/main" id="{BB1B3EE6-407F-4A22-A9DB-9F1716EE78AE}"/>
              </a:ext>
            </a:extLst>
          </p:cNvPr>
          <p:cNvGraphicFramePr>
            <a:graphicFrameLocks noGrp="1"/>
          </p:cNvGraphicFramePr>
          <p:nvPr>
            <p:extLst>
              <p:ext uri="{D42A27DB-BD31-4B8C-83A1-F6EECF244321}">
                <p14:modId xmlns:p14="http://schemas.microsoft.com/office/powerpoint/2010/main" val="2841800869"/>
              </p:ext>
            </p:extLst>
          </p:nvPr>
        </p:nvGraphicFramePr>
        <p:xfrm>
          <a:off x="860472" y="3630537"/>
          <a:ext cx="10471056" cy="2592000"/>
        </p:xfrm>
        <a:graphic>
          <a:graphicData uri="http://schemas.openxmlformats.org/drawingml/2006/table">
            <a:tbl>
              <a:tblPr firstRow="1" bandRow="1">
                <a:tableStyleId>{5C22544A-7EE6-4342-B048-85BDC9FD1C3A}</a:tableStyleId>
              </a:tblPr>
              <a:tblGrid>
                <a:gridCol w="1104475">
                  <a:extLst>
                    <a:ext uri="{9D8B030D-6E8A-4147-A177-3AD203B41FA5}">
                      <a16:colId xmlns:a16="http://schemas.microsoft.com/office/drawing/2014/main" val="2486219610"/>
                    </a:ext>
                  </a:extLst>
                </a:gridCol>
                <a:gridCol w="9366581">
                  <a:extLst>
                    <a:ext uri="{9D8B030D-6E8A-4147-A177-3AD203B41FA5}">
                      <a16:colId xmlns:a16="http://schemas.microsoft.com/office/drawing/2014/main" val="3350215076"/>
                    </a:ext>
                  </a:extLst>
                </a:gridCol>
              </a:tblGrid>
              <a:tr h="432000">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参数名称</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参数说明</a:t>
                      </a:r>
                    </a:p>
                  </a:txBody>
                  <a:tcPr marL="68580" marR="68580" marT="0" marB="0" anchor="ctr"/>
                </a:tc>
                <a:extLst>
                  <a:ext uri="{0D108BD9-81ED-4DB2-BD59-A6C34878D82A}">
                    <a16:rowId xmlns:a16="http://schemas.microsoft.com/office/drawing/2014/main" val="101937486"/>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轴和</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轴对应的数据。无默认值</a:t>
                      </a:r>
                    </a:p>
                  </a:txBody>
                  <a:tcPr marL="68580" marR="68580" marT="0" marB="0" anchor="ctr"/>
                </a:tc>
                <a:extLst>
                  <a:ext uri="{0D108BD9-81ED-4DB2-BD59-A6C34878D82A}">
                    <a16:rowId xmlns:a16="http://schemas.microsoft.com/office/drawing/2014/main" val="481423965"/>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。表示指定点的大小，若传入一维数组，则表示每个点的大小。默认为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51813464"/>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接收颜色或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。表示指定点的颜色，若传入一维数组，则表示每个点的颜色。默认为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69487"/>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marker</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。表示绘制的点的类型。默认为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562582"/>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alpha</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。表示点的透明度。默认为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5982808"/>
                  </a:ext>
                </a:extLst>
              </a:tr>
            </a:tbl>
          </a:graphicData>
        </a:graphic>
      </p:graphicFrame>
      <p:sp>
        <p:nvSpPr>
          <p:cNvPr id="5" name="TextBox 5">
            <a:extLst>
              <a:ext uri="{FF2B5EF4-FFF2-40B4-BE49-F238E27FC236}">
                <a16:creationId xmlns:a16="http://schemas.microsoft.com/office/drawing/2014/main" id="{FF663BFE-D8DA-4C3E-86BC-5D6D57BF99C2}"/>
              </a:ext>
            </a:extLst>
          </p:cNvPr>
          <p:cNvSpPr txBox="1">
            <a:spLocks noChangeArrowheads="1"/>
          </p:cNvSpPr>
          <p:nvPr/>
        </p:nvSpPr>
        <p:spPr bwMode="auto">
          <a:xfrm>
            <a:off x="1453440" y="1712593"/>
            <a:ext cx="97742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kumimoji="0" lang="en-US" altLang="zh-CN" sz="2200" i="1" dirty="0" err="1">
                <a:latin typeface="Times New Roman" panose="02020603050405020304" pitchFamily="18" charset="0"/>
                <a:cs typeface="Times New Roman" panose="02020603050405020304" pitchFamily="18" charset="0"/>
              </a:rPr>
              <a:t>matplotlib.pyplot.scatter</a:t>
            </a:r>
            <a:r>
              <a:rPr kumimoji="0" lang="en-US" altLang="zh-CN" sz="2200" i="1" dirty="0">
                <a:latin typeface="Times New Roman" panose="02020603050405020304" pitchFamily="18" charset="0"/>
                <a:cs typeface="Times New Roman" panose="02020603050405020304" pitchFamily="18" charset="0"/>
              </a:rPr>
              <a:t>(x, y, s=None, c=None, marker=None, </a:t>
            </a:r>
            <a:r>
              <a:rPr kumimoji="0" lang="en-US" altLang="zh-CN" sz="2200" i="1" dirty="0" err="1">
                <a:latin typeface="Times New Roman" panose="02020603050405020304" pitchFamily="18" charset="0"/>
                <a:cs typeface="Times New Roman" panose="02020603050405020304" pitchFamily="18" charset="0"/>
              </a:rPr>
              <a:t>cmap</a:t>
            </a:r>
            <a:r>
              <a:rPr kumimoji="0" lang="en-US" altLang="zh-CN" sz="2200" i="1" dirty="0">
                <a:latin typeface="Times New Roman" panose="02020603050405020304" pitchFamily="18" charset="0"/>
                <a:cs typeface="Times New Roman" panose="02020603050405020304" pitchFamily="18" charset="0"/>
              </a:rPr>
              <a:t>=None, norm=None, </a:t>
            </a:r>
            <a:r>
              <a:rPr kumimoji="0" lang="en-US" altLang="zh-CN" sz="2200" i="1" dirty="0" err="1">
                <a:latin typeface="Times New Roman" panose="02020603050405020304" pitchFamily="18" charset="0"/>
                <a:cs typeface="Times New Roman" panose="02020603050405020304" pitchFamily="18" charset="0"/>
              </a:rPr>
              <a:t>vmin</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vmax</a:t>
            </a:r>
            <a:r>
              <a:rPr kumimoji="0" lang="en-US" altLang="zh-CN" sz="2200" i="1" dirty="0">
                <a:latin typeface="Times New Roman" panose="02020603050405020304" pitchFamily="18" charset="0"/>
                <a:cs typeface="Times New Roman" panose="02020603050405020304" pitchFamily="18" charset="0"/>
              </a:rPr>
              <a:t>=None, alpha=None, linewidths=None, *, </a:t>
            </a:r>
            <a:r>
              <a:rPr kumimoji="0" lang="en-US" altLang="zh-CN" sz="2200" i="1" dirty="0" err="1">
                <a:latin typeface="Times New Roman" panose="02020603050405020304" pitchFamily="18" charset="0"/>
                <a:cs typeface="Times New Roman" panose="02020603050405020304" pitchFamily="18" charset="0"/>
              </a:rPr>
              <a:t>edgecolors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plotnonfinite</a:t>
            </a:r>
            <a:r>
              <a:rPr kumimoji="0" lang="en-US" altLang="zh-CN" sz="2200" i="1" dirty="0">
                <a:latin typeface="Times New Roman" panose="02020603050405020304" pitchFamily="18" charset="0"/>
                <a:cs typeface="Times New Roman" panose="02020603050405020304" pitchFamily="18" charset="0"/>
              </a:rPr>
              <a:t>=False, data=None, **</a:t>
            </a:r>
            <a:r>
              <a:rPr kumimoji="0" lang="en-US" altLang="zh-CN" sz="2200" i="1" dirty="0" err="1">
                <a:latin typeface="Times New Roman" panose="02020603050405020304" pitchFamily="18" charset="0"/>
                <a:cs typeface="Times New Roman" panose="02020603050405020304" pitchFamily="18" charset="0"/>
              </a:rPr>
              <a:t>kwargs</a:t>
            </a:r>
            <a:r>
              <a:rPr kumimoji="0" lang="en-US" altLang="zh-CN" sz="2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064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6" name="文本框 5">
            <a:extLst>
              <a:ext uri="{FF2B5EF4-FFF2-40B4-BE49-F238E27FC236}">
                <a16:creationId xmlns:a16="http://schemas.microsoft.com/office/drawing/2014/main" id="{2F5B9290-3BCE-B07D-7E6B-93C2F1EDE4A7}"/>
              </a:ext>
            </a:extLst>
          </p:cNvPr>
          <p:cNvSpPr txBox="1"/>
          <p:nvPr/>
        </p:nvSpPr>
        <p:spPr>
          <a:xfrm>
            <a:off x="1917700" y="1019245"/>
            <a:ext cx="9220200" cy="3693319"/>
          </a:xfrm>
          <a:prstGeom prst="rect">
            <a:avLst/>
          </a:prstGeom>
          <a:noFill/>
        </p:spPr>
        <p:txBody>
          <a:bodyPr wrap="square">
            <a:spAutoFit/>
          </a:bodyPr>
          <a:lstStyle/>
          <a:p>
            <a:endParaRPr lang="zh-CN" altLang="en-US" dirty="0"/>
          </a:p>
          <a:p>
            <a:r>
              <a:rPr lang="zh-CN" altLang="en-US" dirty="0"/>
              <a:t>plt.rcParams['font.sans-serif'] = 'SimHei'  # 设置中文显示</a:t>
            </a:r>
          </a:p>
          <a:p>
            <a:r>
              <a:rPr lang="zh-CN" altLang="en-US" dirty="0"/>
              <a:t>plt.rcParams['axes.unicode_minus'] = False</a:t>
            </a:r>
          </a:p>
          <a:p>
            <a:r>
              <a:rPr lang="en-US" altLang="zh-CN" dirty="0"/>
              <a:t>data=</a:t>
            </a:r>
            <a:r>
              <a:rPr lang="zh-CN" altLang="en-US" dirty="0"/>
              <a:t>(‘2001-2019年劳动力与就业人员数据.np</a:t>
            </a:r>
            <a:r>
              <a:rPr lang="en-US" altLang="zh-CN" dirty="0"/>
              <a:t>y</a:t>
            </a:r>
            <a:r>
              <a:rPr lang="zh-CN" altLang="en-US" dirty="0"/>
              <a:t>) </a:t>
            </a:r>
            <a:r>
              <a:rPr lang="en-US" altLang="zh-CN" dirty="0"/>
              <a:t>#.</a:t>
            </a:r>
            <a:r>
              <a:rPr lang="en-US" altLang="zh-CN" dirty="0" err="1"/>
              <a:t>npy</a:t>
            </a:r>
            <a:r>
              <a:rPr lang="zh-CN" altLang="en-US" dirty="0"/>
              <a:t>是</a:t>
            </a:r>
            <a:r>
              <a:rPr lang="en-US" altLang="zh-CN" dirty="0" err="1"/>
              <a:t>numpy</a:t>
            </a:r>
            <a:r>
              <a:rPr lang="zh-CN" altLang="en-US" dirty="0"/>
              <a:t>专用的二进制文件</a:t>
            </a:r>
          </a:p>
          <a:p>
            <a:r>
              <a:rPr lang="zh-CN" altLang="en-US" dirty="0"/>
              <a:t>values = data['arr_1']  # 提取其中的values数组，视为数据的存在位置</a:t>
            </a:r>
          </a:p>
          <a:p>
            <a:r>
              <a:rPr lang="zh-CN" altLang="en-US" dirty="0"/>
              <a:t>plt.figure(figsize=(</a:t>
            </a:r>
            <a:r>
              <a:rPr lang="en-US" altLang="zh-CN" dirty="0"/>
              <a:t>8</a:t>
            </a:r>
            <a:r>
              <a:rPr lang="zh-CN" altLang="en-US" dirty="0"/>
              <a:t>, 6), dpi=80)  # 设置画布</a:t>
            </a:r>
          </a:p>
          <a:p>
            <a:r>
              <a:rPr lang="zh-CN" altLang="en-US" dirty="0"/>
              <a:t>plt.scatter(values[:, 0], values[:, 1], marker='o')  # 绘制散点图</a:t>
            </a:r>
          </a:p>
          <a:p>
            <a:r>
              <a:rPr lang="zh-CN" altLang="en-US" dirty="0"/>
              <a:t>plt.xlabel('年份（年）')</a:t>
            </a:r>
          </a:p>
          <a:p>
            <a:r>
              <a:rPr lang="zh-CN" altLang="en-US" dirty="0"/>
              <a:t>plt.ylabel('劳动力人数（万人）')</a:t>
            </a:r>
          </a:p>
          <a:p>
            <a:r>
              <a:rPr lang="zh-CN" altLang="en-US" dirty="0"/>
              <a:t>plt.ylim(70000, 85000)  # 设置y轴范围</a:t>
            </a:r>
          </a:p>
          <a:p>
            <a:r>
              <a:rPr lang="zh-CN" altLang="en-US" dirty="0"/>
              <a:t>plt.xticks(range(2001, 2020, 1), labels=values[:, 0])</a:t>
            </a:r>
          </a:p>
          <a:p>
            <a:r>
              <a:rPr lang="zh-CN" altLang="en-US" dirty="0"/>
              <a:t>plt.title('2001～2019年劳动力人数散点图')  # 添加图表标题</a:t>
            </a:r>
          </a:p>
          <a:p>
            <a:r>
              <a:rPr lang="zh-CN" altLang="en-US" dirty="0"/>
              <a:t>plt.show()</a:t>
            </a:r>
          </a:p>
        </p:txBody>
      </p:sp>
    </p:spTree>
    <p:extLst>
      <p:ext uri="{BB962C8B-B14F-4D97-AF65-F5344CB8AC3E}">
        <p14:creationId xmlns:p14="http://schemas.microsoft.com/office/powerpoint/2010/main" val="207640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5" name="文本框 4">
            <a:extLst>
              <a:ext uri="{FF2B5EF4-FFF2-40B4-BE49-F238E27FC236}">
                <a16:creationId xmlns:a16="http://schemas.microsoft.com/office/drawing/2014/main" id="{75A87037-9F40-60B7-74B0-D0524129155F}"/>
              </a:ext>
            </a:extLst>
          </p:cNvPr>
          <p:cNvSpPr txBox="1"/>
          <p:nvPr/>
        </p:nvSpPr>
        <p:spPr>
          <a:xfrm>
            <a:off x="2476500" y="1582340"/>
            <a:ext cx="6096000" cy="3693319"/>
          </a:xfrm>
          <a:prstGeom prst="rect">
            <a:avLst/>
          </a:prstGeom>
          <a:noFill/>
        </p:spPr>
        <p:txBody>
          <a:bodyPr wrap="square">
            <a:spAutoFit/>
          </a:bodyPr>
          <a:lstStyle/>
          <a:p>
            <a:r>
              <a:rPr lang="zh-CN" altLang="en-US" dirty="0"/>
              <a:t>p = plt.figure(figsize=(</a:t>
            </a:r>
            <a:r>
              <a:rPr lang="en-US" altLang="zh-CN" dirty="0"/>
              <a:t>8</a:t>
            </a:r>
            <a:r>
              <a:rPr lang="zh-CN" altLang="en-US" dirty="0"/>
              <a:t>, 6), dpi=80)  # 设置画布</a:t>
            </a:r>
          </a:p>
          <a:p>
            <a:r>
              <a:rPr lang="zh-CN" altLang="en-US" dirty="0"/>
              <a:t># 绘制散点图1</a:t>
            </a:r>
          </a:p>
          <a:p>
            <a:r>
              <a:rPr lang="zh-CN" altLang="en-US" dirty="0"/>
              <a:t>plt.scatter(values[:, 0], values[:, 3], marker='o', c='b')</a:t>
            </a:r>
          </a:p>
          <a:p>
            <a:r>
              <a:rPr lang="zh-CN" altLang="en-US" dirty="0"/>
              <a:t># 绘制散点图2</a:t>
            </a:r>
          </a:p>
          <a:p>
            <a:r>
              <a:rPr lang="zh-CN" altLang="en-US" dirty="0"/>
              <a:t>plt.scatter(values[:, 0], values[:, 4], marker='o', c='r')</a:t>
            </a:r>
          </a:p>
          <a:p>
            <a:r>
              <a:rPr lang="zh-CN" altLang="en-US" dirty="0"/>
              <a:t>plt.xlabel('年份（年）')</a:t>
            </a:r>
          </a:p>
          <a:p>
            <a:r>
              <a:rPr lang="zh-CN" altLang="en-US" dirty="0"/>
              <a:t>plt.ylabel('人数（万人）')</a:t>
            </a:r>
          </a:p>
          <a:p>
            <a:r>
              <a:rPr lang="zh-CN" altLang="en-US" dirty="0"/>
              <a:t>plt.ylim(20000, 60000)  # 设置y轴范围</a:t>
            </a:r>
          </a:p>
          <a:p>
            <a:r>
              <a:rPr lang="zh-CN" altLang="en-US" dirty="0"/>
              <a:t>plt.xticks(range(2001, 2020, 1), labels=values[:, 0])</a:t>
            </a:r>
          </a:p>
          <a:p>
            <a:r>
              <a:rPr lang="zh-CN" altLang="en-US" dirty="0"/>
              <a:t>plt.legend(['城镇就业人员', '乡村就业人员'])  # 设置图例</a:t>
            </a:r>
          </a:p>
          <a:p>
            <a:r>
              <a:rPr lang="zh-CN" altLang="en-US" dirty="0"/>
              <a:t>plt.title('2001～2019年城乡就业人数散点图')  # 添加图表标题</a:t>
            </a:r>
          </a:p>
          <a:p>
            <a:r>
              <a:rPr lang="zh-CN" altLang="en-US" dirty="0"/>
              <a:t>plt.show()</a:t>
            </a:r>
          </a:p>
        </p:txBody>
      </p:sp>
    </p:spTree>
    <p:extLst>
      <p:ext uri="{BB962C8B-B14F-4D97-AF65-F5344CB8AC3E}">
        <p14:creationId xmlns:p14="http://schemas.microsoft.com/office/powerpoint/2010/main" val="2428304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en-US" altLang="zh-CN" sz="2000" b="1" dirty="0"/>
              <a:t>2. </a:t>
            </a:r>
            <a:r>
              <a:rPr lang="zh-CN" altLang="en-US" sz="2000" b="1" dirty="0"/>
              <a:t>绘制折线图</a:t>
            </a:r>
            <a:endParaRPr lang="en-US" altLang="zh-CN" sz="2000" b="1" dirty="0"/>
          </a:p>
          <a:p>
            <a:r>
              <a:rPr lang="zh-CN" altLang="en-US" dirty="0"/>
              <a:t>折线图（</a:t>
            </a:r>
            <a:r>
              <a:rPr lang="en-US" altLang="zh-CN" dirty="0"/>
              <a:t>Line Chart</a:t>
            </a:r>
            <a:r>
              <a:rPr lang="zh-CN" altLang="en-US" dirty="0"/>
              <a:t>）是一种将数据点按照顺序连接起来的图形，可以看作是将散点图按照</a:t>
            </a:r>
            <a:r>
              <a:rPr lang="en-US" altLang="zh-CN" dirty="0"/>
              <a:t>x</a:t>
            </a:r>
            <a:r>
              <a:rPr lang="zh-CN" altLang="en-US" dirty="0"/>
              <a:t>轴坐标顺序连接起来的图形。</a:t>
            </a:r>
            <a:endParaRPr lang="en-US" altLang="zh-CN" dirty="0"/>
          </a:p>
          <a:p>
            <a:r>
              <a:rPr lang="zh-CN" altLang="en-US" dirty="0"/>
              <a:t>在</a:t>
            </a:r>
            <a:r>
              <a:rPr lang="en-US" altLang="zh-CN" dirty="0" err="1"/>
              <a:t>pyplot</a:t>
            </a:r>
            <a:r>
              <a:rPr lang="zh-CN" altLang="en-US" dirty="0"/>
              <a:t>中绘制折线图的函数为</a:t>
            </a:r>
            <a:r>
              <a:rPr lang="en-US" altLang="zh-CN" dirty="0"/>
              <a:t>plot</a:t>
            </a:r>
            <a:r>
              <a:rPr lang="zh-CN" altLang="en-US" dirty="0"/>
              <a:t>，</a:t>
            </a:r>
            <a:r>
              <a:rPr lang="en-US" altLang="zh-CN" dirty="0"/>
              <a:t>plot</a:t>
            </a:r>
            <a:r>
              <a:rPr lang="zh-CN" altLang="en-US" dirty="0"/>
              <a:t>函数的基本使用格式如下。</a:t>
            </a:r>
            <a:endParaRPr lang="en-US" altLang="zh-CN" dirty="0"/>
          </a:p>
          <a:p>
            <a:pPr marL="0" indent="0">
              <a:buNone/>
            </a:pPr>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4" name="TextBox 5">
            <a:extLst>
              <a:ext uri="{FF2B5EF4-FFF2-40B4-BE49-F238E27FC236}">
                <a16:creationId xmlns:a16="http://schemas.microsoft.com/office/drawing/2014/main" id="{20F1EF03-CC00-401F-B4DE-1046B03ECE35}"/>
              </a:ext>
            </a:extLst>
          </p:cNvPr>
          <p:cNvSpPr txBox="1">
            <a:spLocks noChangeArrowheads="1"/>
          </p:cNvSpPr>
          <p:nvPr/>
        </p:nvSpPr>
        <p:spPr bwMode="auto">
          <a:xfrm>
            <a:off x="985037" y="3588368"/>
            <a:ext cx="1024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8775">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kumimoji="0" lang="en-US" altLang="zh-CN" sz="2200" i="1" dirty="0" err="1">
                <a:latin typeface="Times New Roman" panose="02020603050405020304" pitchFamily="18" charset="0"/>
                <a:cs typeface="Times New Roman" panose="02020603050405020304" pitchFamily="18" charset="0"/>
              </a:rPr>
              <a:t>matplotlib.pyplot.plot</a:t>
            </a:r>
            <a:r>
              <a:rPr kumimoji="0" lang="en-US" altLang="zh-CN" sz="2200" i="1" dirty="0">
                <a:latin typeface="Times New Roman" panose="02020603050405020304" pitchFamily="18" charset="0"/>
                <a:cs typeface="Times New Roman" panose="02020603050405020304" pitchFamily="18" charset="0"/>
              </a:rPr>
              <a:t>(* </a:t>
            </a:r>
            <a:r>
              <a:rPr kumimoji="0" lang="en-US" altLang="zh-CN" sz="2200" i="1" dirty="0" err="1">
                <a:latin typeface="Times New Roman" panose="02020603050405020304" pitchFamily="18" charset="0"/>
                <a:cs typeface="Times New Roman" panose="02020603050405020304" pitchFamily="18" charset="0"/>
              </a:rPr>
              <a:t>args</a:t>
            </a:r>
            <a:r>
              <a:rPr kumimoji="0" lang="en-US" altLang="zh-CN" sz="2200" i="1" dirty="0">
                <a:latin typeface="Times New Roman" panose="02020603050405020304" pitchFamily="18" charset="0"/>
                <a:cs typeface="Times New Roman" panose="02020603050405020304" pitchFamily="18" charset="0"/>
              </a:rPr>
              <a:t>, </a:t>
            </a:r>
            <a:r>
              <a:rPr kumimoji="0" lang="en-US" altLang="zh-CN" sz="2200" i="1" dirty="0" err="1">
                <a:latin typeface="Times New Roman" panose="02020603050405020304" pitchFamily="18" charset="0"/>
                <a:cs typeface="Times New Roman" panose="02020603050405020304" pitchFamily="18" charset="0"/>
              </a:rPr>
              <a:t>scalex</a:t>
            </a:r>
            <a:r>
              <a:rPr kumimoji="0" lang="en-US" altLang="zh-CN" sz="2200" i="1" dirty="0">
                <a:latin typeface="Times New Roman" panose="02020603050405020304" pitchFamily="18" charset="0"/>
                <a:cs typeface="Times New Roman" panose="02020603050405020304" pitchFamily="18" charset="0"/>
              </a:rPr>
              <a:t> = True, scaley = True, data = None, ** </a:t>
            </a:r>
            <a:r>
              <a:rPr kumimoji="0" lang="en-US" altLang="zh-CN" sz="2200" i="1" dirty="0" err="1">
                <a:latin typeface="Times New Roman" panose="02020603050405020304" pitchFamily="18" charset="0"/>
                <a:cs typeface="Times New Roman" panose="02020603050405020304" pitchFamily="18" charset="0"/>
              </a:rPr>
              <a:t>kwargs</a:t>
            </a:r>
            <a:r>
              <a:rPr kumimoji="0" lang="en-US" altLang="zh-CN" sz="2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928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en-US" altLang="zh-CN" dirty="0"/>
              <a:t>plot</a:t>
            </a:r>
            <a:r>
              <a:rPr lang="zh-CN" altLang="en-US" dirty="0"/>
              <a:t>函数常用参数及其说明如下表。</a:t>
            </a:r>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5" name="表格 9">
            <a:extLst>
              <a:ext uri="{FF2B5EF4-FFF2-40B4-BE49-F238E27FC236}">
                <a16:creationId xmlns:a16="http://schemas.microsoft.com/office/drawing/2014/main" id="{6772FC72-C2FC-416E-ABB1-E2EC8D2C4763}"/>
              </a:ext>
            </a:extLst>
          </p:cNvPr>
          <p:cNvGraphicFramePr>
            <a:graphicFrameLocks noGrp="1"/>
          </p:cNvGraphicFramePr>
          <p:nvPr>
            <p:extLst>
              <p:ext uri="{D42A27DB-BD31-4B8C-83A1-F6EECF244321}">
                <p14:modId xmlns:p14="http://schemas.microsoft.com/office/powerpoint/2010/main" val="2905593987"/>
              </p:ext>
            </p:extLst>
          </p:nvPr>
        </p:nvGraphicFramePr>
        <p:xfrm>
          <a:off x="1757117" y="1902537"/>
          <a:ext cx="9109151" cy="3456000"/>
        </p:xfrm>
        <a:graphic>
          <a:graphicData uri="http://schemas.openxmlformats.org/drawingml/2006/table">
            <a:tbl>
              <a:tblPr firstRow="1" bandRow="1">
                <a:tableStyleId>{5C22544A-7EE6-4342-B048-85BDC9FD1C3A}</a:tableStyleId>
              </a:tblPr>
              <a:tblGrid>
                <a:gridCol w="1634153">
                  <a:extLst>
                    <a:ext uri="{9D8B030D-6E8A-4147-A177-3AD203B41FA5}">
                      <a16:colId xmlns:a16="http://schemas.microsoft.com/office/drawing/2014/main" val="2486219610"/>
                    </a:ext>
                  </a:extLst>
                </a:gridCol>
                <a:gridCol w="7474998">
                  <a:extLst>
                    <a:ext uri="{9D8B030D-6E8A-4147-A177-3AD203B41FA5}">
                      <a16:colId xmlns:a16="http://schemas.microsoft.com/office/drawing/2014/main" val="3350215076"/>
                    </a:ext>
                  </a:extLst>
                </a:gridCol>
              </a:tblGrid>
              <a:tr h="432000">
                <a:tc>
                  <a:txBody>
                    <a:bodyPr/>
                    <a:lstStyle/>
                    <a:p>
                      <a:pPr algn="ctr"/>
                      <a:r>
                        <a:rPr lang="zh-CN" altLang="en-US" sz="1800" b="1" kern="1200" baseline="0" dirty="0">
                          <a:solidFill>
                            <a:schemeClr val="lt1"/>
                          </a:solidFill>
                          <a:latin typeface="Times New Roman" panose="02020603050405020304" pitchFamily="18" charset="0"/>
                          <a:ea typeface="+mn-ea"/>
                          <a:cs typeface="+mn-cs"/>
                        </a:rPr>
                        <a:t>参数名称</a:t>
                      </a:r>
                    </a:p>
                  </a:txBody>
                  <a:tcPr marL="68580" marR="68580" marT="0" marB="0" anchor="ctr"/>
                </a:tc>
                <a:tc>
                  <a:txBody>
                    <a:bodyPr/>
                    <a:lstStyle/>
                    <a:p>
                      <a:pPr algn="ctr"/>
                      <a:r>
                        <a:rPr lang="zh-CN" altLang="en-US" sz="1800" b="1" kern="1200" baseline="0" dirty="0">
                          <a:solidFill>
                            <a:schemeClr val="lt1"/>
                          </a:solidFill>
                          <a:latin typeface="Times New Roman" panose="02020603050405020304" pitchFamily="18" charset="0"/>
                          <a:ea typeface="+mn-ea"/>
                          <a:cs typeface="+mn-cs"/>
                        </a:rPr>
                        <a:t>参数说明</a:t>
                      </a:r>
                    </a:p>
                  </a:txBody>
                  <a:tcPr marL="68580" marR="68580" marT="0" marB="0" anchor="ctr"/>
                </a:tc>
                <a:extLst>
                  <a:ext uri="{0D108BD9-81ED-4DB2-BD59-A6C34878D82A}">
                    <a16:rowId xmlns:a16="http://schemas.microsoft.com/office/drawing/2014/main" val="101937486"/>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轴和</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轴对应的数据。无默认值</a:t>
                      </a:r>
                    </a:p>
                  </a:txBody>
                  <a:tcPr marL="68580" marR="68580" marT="0" marB="0" anchor="ctr"/>
                </a:tc>
                <a:extLst>
                  <a:ext uri="{0D108BD9-81ED-4DB2-BD59-A6C34878D82A}">
                    <a16:rowId xmlns:a16="http://schemas.microsoft.com/office/drawing/2014/main" val="481423965"/>
                  </a:ext>
                </a:extLst>
              </a:tr>
              <a:tr h="432000">
                <a:tc>
                  <a:txBody>
                    <a:bodyPr/>
                    <a:lstStyle/>
                    <a:p>
                      <a:pPr marL="0" algn="l" defTabSz="967740" rtl="0" eaLnBrk="1" latinLnBrk="0" hangingPunct="1"/>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scalex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scaley</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。表示这些参数确定视图限制是否适合于数据限制。默认为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True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51813464"/>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data</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接收可索引对象。表示具有标签数据的对象。默认为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69487"/>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color</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。表示指定线条的颜色。默认为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562582"/>
                  </a:ext>
                </a:extLst>
              </a:tr>
              <a:tr h="432000">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linestyle</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。表示指定线条类型。默认为“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tc>
                <a:extLst>
                  <a:ext uri="{0D108BD9-81ED-4DB2-BD59-A6C34878D82A}">
                    <a16:rowId xmlns:a16="http://schemas.microsoft.com/office/drawing/2014/main" val="4185982808"/>
                  </a:ext>
                </a:extLst>
              </a:tr>
              <a:tr h="432000">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marker</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。表示绘制的点的类型。默认为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4582905"/>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alpha</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。表示点的透明度。默认为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1216518"/>
                  </a:ext>
                </a:extLst>
              </a:tr>
            </a:tbl>
          </a:graphicData>
        </a:graphic>
      </p:graphicFrame>
    </p:spTree>
    <p:extLst>
      <p:ext uri="{BB962C8B-B14F-4D97-AF65-F5344CB8AC3E}">
        <p14:creationId xmlns:p14="http://schemas.microsoft.com/office/powerpoint/2010/main" val="98765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zh-CN" altLang="en-US" dirty="0"/>
              <a:t>其中</a:t>
            </a:r>
            <a:r>
              <a:rPr lang="en-US" altLang="zh-CN" dirty="0"/>
              <a:t>color</a:t>
            </a:r>
            <a:r>
              <a:rPr lang="zh-CN" altLang="en-US" dirty="0"/>
              <a:t>参数的</a:t>
            </a:r>
            <a:r>
              <a:rPr lang="en-US" altLang="zh-CN" dirty="0"/>
              <a:t>8</a:t>
            </a:r>
            <a:r>
              <a:rPr lang="zh-CN" altLang="en-US" dirty="0"/>
              <a:t>种常用颜色的缩写如下表。</a:t>
            </a:r>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5" name="表格 9">
            <a:extLst>
              <a:ext uri="{FF2B5EF4-FFF2-40B4-BE49-F238E27FC236}">
                <a16:creationId xmlns:a16="http://schemas.microsoft.com/office/drawing/2014/main" id="{6772FC72-C2FC-416E-ABB1-E2EC8D2C4763}"/>
              </a:ext>
            </a:extLst>
          </p:cNvPr>
          <p:cNvGraphicFramePr>
            <a:graphicFrameLocks noGrp="1"/>
          </p:cNvGraphicFramePr>
          <p:nvPr>
            <p:extLst>
              <p:ext uri="{D42A27DB-BD31-4B8C-83A1-F6EECF244321}">
                <p14:modId xmlns:p14="http://schemas.microsoft.com/office/powerpoint/2010/main" val="4000730825"/>
              </p:ext>
            </p:extLst>
          </p:nvPr>
        </p:nvGraphicFramePr>
        <p:xfrm>
          <a:off x="4834863" y="1801947"/>
          <a:ext cx="2522274" cy="3888000"/>
        </p:xfrm>
        <a:graphic>
          <a:graphicData uri="http://schemas.openxmlformats.org/drawingml/2006/table">
            <a:tbl>
              <a:tblPr firstRow="1" bandRow="1">
                <a:tableStyleId>{5C22544A-7EE6-4342-B048-85BDC9FD1C3A}</a:tableStyleId>
              </a:tblPr>
              <a:tblGrid>
                <a:gridCol w="1153282">
                  <a:extLst>
                    <a:ext uri="{9D8B030D-6E8A-4147-A177-3AD203B41FA5}">
                      <a16:colId xmlns:a16="http://schemas.microsoft.com/office/drawing/2014/main" val="2486219610"/>
                    </a:ext>
                  </a:extLst>
                </a:gridCol>
                <a:gridCol w="1368992">
                  <a:extLst>
                    <a:ext uri="{9D8B030D-6E8A-4147-A177-3AD203B41FA5}">
                      <a16:colId xmlns:a16="http://schemas.microsoft.com/office/drawing/2014/main" val="1961521161"/>
                    </a:ext>
                  </a:extLst>
                </a:gridCol>
              </a:tblGrid>
              <a:tr h="432000">
                <a:tc>
                  <a:txBody>
                    <a:bodyPr/>
                    <a:lstStyle/>
                    <a:p>
                      <a:pPr algn="ctr"/>
                      <a:r>
                        <a:rPr lang="zh-CN" altLang="en-US" sz="1800" b="1" kern="1200" baseline="0" dirty="0">
                          <a:solidFill>
                            <a:schemeClr val="lt1"/>
                          </a:solidFill>
                          <a:latin typeface="Times New Roman" panose="02020603050405020304" pitchFamily="18" charset="0"/>
                          <a:ea typeface="+mn-ea"/>
                          <a:cs typeface="+mn-cs"/>
                        </a:rPr>
                        <a:t>颜色缩写</a:t>
                      </a:r>
                    </a:p>
                  </a:txBody>
                  <a:tcPr marL="68580" marR="68580" marT="0" marB="0" anchor="ctr"/>
                </a:tc>
                <a:tc>
                  <a:txBody>
                    <a:bodyPr/>
                    <a:lstStyle/>
                    <a:p>
                      <a:pPr algn="ctr"/>
                      <a:r>
                        <a:rPr lang="zh-CN" altLang="en-US" sz="1800" b="1" kern="1200" baseline="0" dirty="0">
                          <a:solidFill>
                            <a:schemeClr val="lt1"/>
                          </a:solidFill>
                          <a:latin typeface="Times New Roman" panose="02020603050405020304" pitchFamily="18" charset="0"/>
                          <a:ea typeface="+mn-ea"/>
                          <a:cs typeface="+mn-cs"/>
                        </a:rPr>
                        <a:t>代表的颜色</a:t>
                      </a:r>
                    </a:p>
                  </a:txBody>
                  <a:tcPr marL="68580" marR="68580" marT="0" marB="0" anchor="ctr"/>
                </a:tc>
                <a:extLst>
                  <a:ext uri="{0D108BD9-81ED-4DB2-BD59-A6C34878D82A}">
                    <a16:rowId xmlns:a16="http://schemas.microsoft.com/office/drawing/2014/main" val="101937486"/>
                  </a:ext>
                </a:extLst>
              </a:tr>
              <a:tr h="432000">
                <a:tc>
                  <a:txBody>
                    <a:bodyPr/>
                    <a:lstStyle/>
                    <a:p>
                      <a:pPr algn="ct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蓝色</a:t>
                      </a:r>
                    </a:p>
                  </a:txBody>
                  <a:tcPr marL="68580" marR="68580" marT="0" marB="0" anchor="ctr"/>
                </a:tc>
                <a:extLst>
                  <a:ext uri="{0D108BD9-81ED-4DB2-BD59-A6C34878D82A}">
                    <a16:rowId xmlns:a16="http://schemas.microsoft.com/office/drawing/2014/main" val="481423965"/>
                  </a:ext>
                </a:extLst>
              </a:tr>
              <a:tr h="432000">
                <a:tc>
                  <a:txBody>
                    <a:bodyPr/>
                    <a:lstStyle/>
                    <a:p>
                      <a:pPr algn="ct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绿色</a:t>
                      </a:r>
                    </a:p>
                  </a:txBody>
                  <a:tcPr marL="68580" marR="68580" marT="0" marB="0" anchor="ctr"/>
                </a:tc>
                <a:extLst>
                  <a:ext uri="{0D108BD9-81ED-4DB2-BD59-A6C34878D82A}">
                    <a16:rowId xmlns:a16="http://schemas.microsoft.com/office/drawing/2014/main" val="3451813464"/>
                  </a:ext>
                </a:extLst>
              </a:tr>
              <a:tr h="432000">
                <a:tc>
                  <a:txBody>
                    <a:bodyPr/>
                    <a:lstStyle/>
                    <a:p>
                      <a:pPr algn="ctr"/>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红色</a:t>
                      </a:r>
                    </a:p>
                  </a:txBody>
                  <a:tcPr marL="68580" marR="68580" marT="0" marB="0" anchor="ctr"/>
                </a:tc>
                <a:extLst>
                  <a:ext uri="{0D108BD9-81ED-4DB2-BD59-A6C34878D82A}">
                    <a16:rowId xmlns:a16="http://schemas.microsoft.com/office/drawing/2014/main" val="290569487"/>
                  </a:ext>
                </a:extLst>
              </a:tr>
              <a:tr h="432000">
                <a:tc>
                  <a:txBody>
                    <a:bodyPr/>
                    <a:lstStyle/>
                    <a:p>
                      <a:pPr marL="0" algn="ctr"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67740" rtl="0" eaLnBrk="1" latinLnBrk="0" hangingPunct="1"/>
                      <a:r>
                        <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青色</a:t>
                      </a:r>
                    </a:p>
                  </a:txBody>
                  <a:tcPr marL="68580" marR="68580" marT="0" marB="0" anchor="ctr"/>
                </a:tc>
                <a:extLst>
                  <a:ext uri="{0D108BD9-81ED-4DB2-BD59-A6C34878D82A}">
                    <a16:rowId xmlns:a16="http://schemas.microsoft.com/office/drawing/2014/main" val="306164706"/>
                  </a:ext>
                </a:extLst>
              </a:tr>
              <a:tr h="432000">
                <a:tc>
                  <a:txBody>
                    <a:bodyPr/>
                    <a:lstStyle/>
                    <a:p>
                      <a:pPr marL="0" algn="ctr"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品红</a:t>
                      </a:r>
                    </a:p>
                  </a:txBody>
                  <a:tcPr marL="68580" marR="68580" marT="0" marB="0" anchor="ctr"/>
                </a:tc>
                <a:extLst>
                  <a:ext uri="{0D108BD9-81ED-4DB2-BD59-A6C34878D82A}">
                    <a16:rowId xmlns:a16="http://schemas.microsoft.com/office/drawing/2014/main" val="522276115"/>
                  </a:ext>
                </a:extLst>
              </a:tr>
              <a:tr h="432000">
                <a:tc>
                  <a:txBody>
                    <a:bodyPr/>
                    <a:lstStyle/>
                    <a:p>
                      <a:pPr marL="0" algn="ctr"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黄色</a:t>
                      </a:r>
                    </a:p>
                  </a:txBody>
                  <a:tcPr marL="68580" marR="68580" marT="0" marB="0" anchor="ctr"/>
                </a:tc>
                <a:extLst>
                  <a:ext uri="{0D108BD9-81ED-4DB2-BD59-A6C34878D82A}">
                    <a16:rowId xmlns:a16="http://schemas.microsoft.com/office/drawing/2014/main" val="3970614839"/>
                  </a:ext>
                </a:extLst>
              </a:tr>
              <a:tr h="432000">
                <a:tc>
                  <a:txBody>
                    <a:bodyPr/>
                    <a:lstStyle/>
                    <a:p>
                      <a:pPr marL="0" algn="ctr"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黑色</a:t>
                      </a:r>
                    </a:p>
                  </a:txBody>
                  <a:tcPr marL="68580" marR="68580" marT="0" marB="0" anchor="ctr"/>
                </a:tc>
                <a:extLst>
                  <a:ext uri="{0D108BD9-81ED-4DB2-BD59-A6C34878D82A}">
                    <a16:rowId xmlns:a16="http://schemas.microsoft.com/office/drawing/2014/main" val="3152644867"/>
                  </a:ext>
                </a:extLst>
              </a:tr>
              <a:tr h="432000">
                <a:tc>
                  <a:txBody>
                    <a:bodyPr/>
                    <a:lstStyle/>
                    <a:p>
                      <a:pPr marL="0" algn="ctr"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白色</a:t>
                      </a:r>
                    </a:p>
                  </a:txBody>
                  <a:tcPr marL="68580" marR="68580" marT="0" marB="0" anchor="ctr"/>
                </a:tc>
                <a:extLst>
                  <a:ext uri="{0D108BD9-81ED-4DB2-BD59-A6C34878D82A}">
                    <a16:rowId xmlns:a16="http://schemas.microsoft.com/office/drawing/2014/main" val="3961576087"/>
                  </a:ext>
                </a:extLst>
              </a:tr>
            </a:tbl>
          </a:graphicData>
        </a:graphic>
      </p:graphicFrame>
    </p:spTree>
    <p:extLst>
      <p:ext uri="{BB962C8B-B14F-4D97-AF65-F5344CB8AC3E}">
        <p14:creationId xmlns:p14="http://schemas.microsoft.com/office/powerpoint/2010/main" val="37315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6" name="文本框 2">
            <a:extLst>
              <a:ext uri="{FF2B5EF4-FFF2-40B4-BE49-F238E27FC236}">
                <a16:creationId xmlns:a16="http://schemas.microsoft.com/office/drawing/2014/main" id="{F0640AAB-ABED-6330-206A-1DBB9E780D20}"/>
              </a:ext>
            </a:extLst>
          </p:cNvPr>
          <p:cNvSpPr txBox="1">
            <a:spLocks noChangeArrowheads="1"/>
          </p:cNvSpPr>
          <p:nvPr/>
        </p:nvSpPr>
        <p:spPr bwMode="auto">
          <a:xfrm>
            <a:off x="622300" y="1122363"/>
            <a:ext cx="751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en-US" sz="2000" dirty="0">
                <a:solidFill>
                  <a:srgbClr val="000000"/>
                </a:solidFill>
              </a:rPr>
              <a:t>下列代码绘制了一段最基本的折线图:</a:t>
            </a:r>
          </a:p>
        </p:txBody>
      </p:sp>
      <p:sp>
        <p:nvSpPr>
          <p:cNvPr id="7" name="文本框 2">
            <a:extLst>
              <a:ext uri="{FF2B5EF4-FFF2-40B4-BE49-F238E27FC236}">
                <a16:creationId xmlns:a16="http://schemas.microsoft.com/office/drawing/2014/main" id="{BB655899-A9B3-FFD7-A2A0-72E0D8431E8E}"/>
              </a:ext>
            </a:extLst>
          </p:cNvPr>
          <p:cNvSpPr txBox="1">
            <a:spLocks noChangeArrowheads="1"/>
          </p:cNvSpPr>
          <p:nvPr/>
        </p:nvSpPr>
        <p:spPr bwMode="auto">
          <a:xfrm>
            <a:off x="1773238" y="1954213"/>
            <a:ext cx="48609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zh-CN" sz="2000" dirty="0">
                <a:solidFill>
                  <a:srgbClr val="000000"/>
                </a:solidFill>
              </a:rPr>
              <a:t>import numpy as np</a:t>
            </a:r>
          </a:p>
          <a:p>
            <a:pPr algn="just" eaLnBrk="1" hangingPunct="1"/>
            <a:r>
              <a:rPr lang="zh-CN" altLang="zh-CN" sz="2000" dirty="0">
                <a:solidFill>
                  <a:srgbClr val="000000"/>
                </a:solidFill>
              </a:rPr>
              <a:t>import matplotlib.pyplot as plt</a:t>
            </a:r>
          </a:p>
          <a:p>
            <a:pPr algn="just" eaLnBrk="1" hangingPunct="1"/>
            <a:endParaRPr lang="zh-CN" altLang="zh-CN" sz="2000" dirty="0">
              <a:solidFill>
                <a:srgbClr val="000000"/>
              </a:solidFill>
            </a:endParaRPr>
          </a:p>
          <a:p>
            <a:pPr algn="just" eaLnBrk="1" hangingPunct="1"/>
            <a:r>
              <a:rPr lang="zh-CN" altLang="zh-CN" sz="2000" dirty="0">
                <a:solidFill>
                  <a:srgbClr val="000000"/>
                </a:solidFill>
              </a:rPr>
              <a:t>x = np.linspace(-2, 6, 5)</a:t>
            </a:r>
          </a:p>
          <a:p>
            <a:pPr algn="just" eaLnBrk="1" hangingPunct="1"/>
            <a:r>
              <a:rPr lang="zh-CN" altLang="zh-CN" sz="2000" dirty="0">
                <a:solidFill>
                  <a:srgbClr val="000000"/>
                </a:solidFill>
              </a:rPr>
              <a:t>y1 = x + 3      # 一条直线</a:t>
            </a:r>
          </a:p>
          <a:p>
            <a:pPr algn="just" eaLnBrk="1" hangingPunct="1"/>
            <a:r>
              <a:rPr lang="zh-CN" altLang="zh-CN" sz="2000" dirty="0">
                <a:solidFill>
                  <a:srgbClr val="000000"/>
                </a:solidFill>
              </a:rPr>
              <a:t>y2 = 3 - x      # 另一条直线</a:t>
            </a:r>
          </a:p>
          <a:p>
            <a:pPr algn="just" eaLnBrk="1" hangingPunct="1"/>
            <a:r>
              <a:rPr lang="zh-CN" altLang="zh-CN" sz="2000" dirty="0">
                <a:solidFill>
                  <a:srgbClr val="000000"/>
                </a:solidFill>
              </a:rPr>
              <a:t>plt.figure()    # 定义一个图像窗口</a:t>
            </a:r>
          </a:p>
          <a:p>
            <a:pPr algn="just" eaLnBrk="1" hangingPunct="1"/>
            <a:r>
              <a:rPr lang="zh-CN" altLang="zh-CN" sz="2000" dirty="0">
                <a:solidFill>
                  <a:srgbClr val="000000"/>
                </a:solidFill>
              </a:rPr>
              <a:t>plt.plot(x, y1) # 绘制直线1</a:t>
            </a:r>
          </a:p>
          <a:p>
            <a:pPr algn="just" eaLnBrk="1" hangingPunct="1"/>
            <a:r>
              <a:rPr lang="zh-CN" altLang="zh-CN" sz="2000" dirty="0">
                <a:solidFill>
                  <a:srgbClr val="000000"/>
                </a:solidFill>
              </a:rPr>
              <a:t>plt.plot(x, y2) # 绘制直线2</a:t>
            </a:r>
          </a:p>
          <a:p>
            <a:pPr algn="just" eaLnBrk="1" hangingPunct="1"/>
            <a:r>
              <a:rPr lang="zh-CN" altLang="zh-CN" sz="2000" dirty="0">
                <a:solidFill>
                  <a:srgbClr val="000000"/>
                </a:solidFill>
              </a:rPr>
              <a:t>plt.show()</a:t>
            </a:r>
          </a:p>
        </p:txBody>
      </p:sp>
      <p:pic>
        <p:nvPicPr>
          <p:cNvPr id="8" name="图片 6">
            <a:extLst>
              <a:ext uri="{FF2B5EF4-FFF2-40B4-BE49-F238E27FC236}">
                <a16:creationId xmlns:a16="http://schemas.microsoft.com/office/drawing/2014/main" id="{EEC43944-E896-A2F2-1C9A-714571C3B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89100"/>
            <a:ext cx="4576762"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54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2" name="文本框 2">
            <a:extLst>
              <a:ext uri="{FF2B5EF4-FFF2-40B4-BE49-F238E27FC236}">
                <a16:creationId xmlns:a16="http://schemas.microsoft.com/office/drawing/2014/main" id="{C01753EC-C336-731A-835D-B53EB664A8DC}"/>
              </a:ext>
            </a:extLst>
          </p:cNvPr>
          <p:cNvSpPr txBox="1">
            <a:spLocks noChangeArrowheads="1"/>
          </p:cNvSpPr>
          <p:nvPr/>
        </p:nvSpPr>
        <p:spPr bwMode="auto">
          <a:xfrm>
            <a:off x="488949" y="1438736"/>
            <a:ext cx="111188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marL="342900" indent="-342900" algn="just" eaLnBrk="1" hangingPunct="1">
              <a:buFont typeface="Wingdings" pitchFamily="2" charset="2"/>
              <a:buChar char="Ø"/>
            </a:pPr>
            <a:r>
              <a:rPr lang="en-US" altLang="zh-CN" sz="2000" dirty="0">
                <a:solidFill>
                  <a:srgbClr val="000000"/>
                </a:solidFill>
              </a:rPr>
              <a:t> </a:t>
            </a:r>
            <a:r>
              <a:rPr lang="zh-CN" altLang="en-US" sz="2000" dirty="0">
                <a:solidFill>
                  <a:srgbClr val="000000"/>
                </a:solidFill>
              </a:rPr>
              <a:t>np.linspace函数用于创建一个 numpy 数组，该数组包含了从 -2 到 6 之间等差的5个值，即-2、0、2、4、6。</a:t>
            </a:r>
            <a:endParaRPr lang="en-US" altLang="zh-CN" sz="2000" dirty="0">
              <a:solidFill>
                <a:srgbClr val="000000"/>
              </a:solidFill>
            </a:endParaRPr>
          </a:p>
          <a:p>
            <a:pPr marL="342900" indent="-342900" algn="just" eaLnBrk="1" hangingPunct="1">
              <a:buFont typeface="Wingdings" pitchFamily="2" charset="2"/>
              <a:buChar char="Ø"/>
            </a:pPr>
            <a:r>
              <a:rPr lang="zh-CN" altLang="en-US" sz="2000" dirty="0">
                <a:solidFill>
                  <a:srgbClr val="000000"/>
                </a:solidFill>
              </a:rPr>
              <a:t>事实上由于绘制的是直线，即使只有两个值（例如-2和6）也不影响最终的显示效果。但是如果绘制的是曲线，那么点越多，密度越大，则最终绘制出的曲线就越平滑。</a:t>
            </a:r>
            <a:endParaRPr lang="en-US" altLang="zh-CN" sz="2000" dirty="0">
              <a:solidFill>
                <a:srgbClr val="000000"/>
              </a:solidFill>
            </a:endParaRPr>
          </a:p>
          <a:p>
            <a:pPr marL="342900" indent="-342900" algn="just" eaLnBrk="1" hangingPunct="1">
              <a:buFont typeface="Wingdings" pitchFamily="2" charset="2"/>
              <a:buChar char="Ø"/>
            </a:pPr>
            <a:endParaRPr lang="en-US" altLang="zh-CN" sz="2000" dirty="0">
              <a:solidFill>
                <a:srgbClr val="000000"/>
              </a:solidFill>
            </a:endParaRPr>
          </a:p>
          <a:p>
            <a:pPr marL="342900" indent="-342900" algn="just" eaLnBrk="1" hangingPunct="1">
              <a:buFont typeface="Wingdings" pitchFamily="2" charset="2"/>
              <a:buChar char="Ø"/>
            </a:pPr>
            <a:r>
              <a:rPr lang="zh-CN" altLang="en-US" sz="2000" dirty="0">
                <a:solidFill>
                  <a:srgbClr val="000000"/>
                </a:solidFill>
              </a:rPr>
              <a:t>y1 和 y2 则分别是这 5个值对应直线的函数值组成的numpy数组。plt.figure()函数用于定义一个图像窗口，plot函数用于绘图。最后通过调用show()函数将图形呈现出来。</a:t>
            </a:r>
          </a:p>
        </p:txBody>
      </p:sp>
    </p:spTree>
    <p:extLst>
      <p:ext uri="{BB962C8B-B14F-4D97-AF65-F5344CB8AC3E}">
        <p14:creationId xmlns:p14="http://schemas.microsoft.com/office/powerpoint/2010/main" val="2448628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2" name="文本框 2">
            <a:extLst>
              <a:ext uri="{FF2B5EF4-FFF2-40B4-BE49-F238E27FC236}">
                <a16:creationId xmlns:a16="http://schemas.microsoft.com/office/drawing/2014/main" id="{AEACD7B7-4E03-FE37-CE97-D8B30A0DE579}"/>
              </a:ext>
            </a:extLst>
          </p:cNvPr>
          <p:cNvSpPr txBox="1">
            <a:spLocks noChangeArrowheads="1"/>
          </p:cNvSpPr>
          <p:nvPr/>
        </p:nvSpPr>
        <p:spPr bwMode="auto">
          <a:xfrm>
            <a:off x="520699" y="1350962"/>
            <a:ext cx="109728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上述代码中没有为 plot ()函数提供任何样式参数,因此 Matplotlib 以默认样式将图形显示出来。为了美观,可以给两条线设置期望的颜色和线条类型,同时还给纵轴和横轴设置了上下限。</a:t>
            </a:r>
          </a:p>
        </p:txBody>
      </p:sp>
      <p:sp>
        <p:nvSpPr>
          <p:cNvPr id="4" name="文本框 2">
            <a:extLst>
              <a:ext uri="{FF2B5EF4-FFF2-40B4-BE49-F238E27FC236}">
                <a16:creationId xmlns:a16="http://schemas.microsoft.com/office/drawing/2014/main" id="{ED5BDBAB-0A54-5517-4EB9-1512007BA870}"/>
              </a:ext>
            </a:extLst>
          </p:cNvPr>
          <p:cNvSpPr txBox="1">
            <a:spLocks noChangeArrowheads="1"/>
          </p:cNvSpPr>
          <p:nvPr/>
        </p:nvSpPr>
        <p:spPr bwMode="auto">
          <a:xfrm>
            <a:off x="1149350" y="2212975"/>
            <a:ext cx="7577138"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zh-CN" sz="1600" dirty="0">
                <a:solidFill>
                  <a:srgbClr val="000000"/>
                </a:solidFill>
              </a:rPr>
              <a:t>import numpy as np</a:t>
            </a:r>
          </a:p>
          <a:p>
            <a:pPr algn="just" eaLnBrk="1" hangingPunct="1"/>
            <a:r>
              <a:rPr lang="zh-CN" altLang="zh-CN" sz="1600" dirty="0">
                <a:solidFill>
                  <a:srgbClr val="000000"/>
                </a:solidFill>
              </a:rPr>
              <a:t>import matplotlib.pyplot as plt</a:t>
            </a:r>
          </a:p>
          <a:p>
            <a:pPr algn="just" eaLnBrk="1" hangingPunct="1"/>
            <a:r>
              <a:rPr lang="zh-CN" altLang="zh-CN" sz="1600" dirty="0">
                <a:solidFill>
                  <a:srgbClr val="000000"/>
                </a:solidFill>
              </a:rPr>
              <a:t># 创建一个点数为 8×6 的窗口, 并设置分辨率为 80像素/每英寸</a:t>
            </a:r>
          </a:p>
          <a:p>
            <a:pPr algn="just" eaLnBrk="1" hangingPunct="1"/>
            <a:r>
              <a:rPr lang="zh-CN" altLang="zh-CN" sz="1600" dirty="0">
                <a:solidFill>
                  <a:srgbClr val="000000"/>
                </a:solidFill>
              </a:rPr>
              <a:t>plt.figure(figsize=(8, 6), dpi=80)</a:t>
            </a:r>
          </a:p>
          <a:p>
            <a:pPr algn="just" eaLnBrk="1" hangingPunct="1"/>
            <a:r>
              <a:rPr lang="zh-CN" altLang="zh-CN" sz="1600" dirty="0">
                <a:solidFill>
                  <a:srgbClr val="000000"/>
                </a:solidFill>
              </a:rPr>
              <a:t>x = np.linspace(-2, 6, 5)</a:t>
            </a:r>
          </a:p>
          <a:p>
            <a:pPr algn="just" eaLnBrk="1" hangingPunct="1"/>
            <a:r>
              <a:rPr lang="zh-CN" altLang="zh-CN" sz="1600" dirty="0">
                <a:solidFill>
                  <a:srgbClr val="000000"/>
                </a:solidFill>
              </a:rPr>
              <a:t>y1 = x + 3        # 直线1</a:t>
            </a:r>
          </a:p>
          <a:p>
            <a:pPr algn="just" eaLnBrk="1" hangingPunct="1"/>
            <a:r>
              <a:rPr lang="zh-CN" altLang="zh-CN" sz="1600" dirty="0">
                <a:solidFill>
                  <a:srgbClr val="000000"/>
                </a:solidFill>
              </a:rPr>
              <a:t>y2 = 3 - x        # 直线2</a:t>
            </a:r>
          </a:p>
          <a:p>
            <a:pPr algn="just" eaLnBrk="1" hangingPunct="1"/>
            <a:r>
              <a:rPr lang="zh-CN" altLang="zh-CN" sz="1600" dirty="0">
                <a:solidFill>
                  <a:srgbClr val="000000"/>
                </a:solidFill>
              </a:rPr>
              <a:t># 绘制蓝色、宽度为1个像素的实线</a:t>
            </a:r>
          </a:p>
          <a:p>
            <a:pPr algn="just" eaLnBrk="1" hangingPunct="1"/>
            <a:r>
              <a:rPr lang="zh-CN" altLang="zh-CN" sz="1600" dirty="0">
                <a:solidFill>
                  <a:srgbClr val="000000"/>
                </a:solidFill>
              </a:rPr>
              <a:t>plt.plot(x, y1, color="blue", linewidth=1.0, linestyle="-")</a:t>
            </a:r>
          </a:p>
          <a:p>
            <a:pPr algn="just" eaLnBrk="1" hangingPunct="1"/>
            <a:r>
              <a:rPr lang="zh-CN" altLang="zh-CN" sz="1600" dirty="0">
                <a:solidFill>
                  <a:srgbClr val="000000"/>
                </a:solidFill>
              </a:rPr>
              <a:t># 绘制紫色、宽度为2个像素的虚线</a:t>
            </a:r>
          </a:p>
          <a:p>
            <a:pPr algn="just" eaLnBrk="1" hangingPunct="1"/>
            <a:r>
              <a:rPr lang="zh-CN" altLang="zh-CN" sz="1600" dirty="0">
                <a:solidFill>
                  <a:srgbClr val="000000"/>
                </a:solidFill>
              </a:rPr>
              <a:t>plt.plot(x, y2, color="#800080", linewidth=2.0, linestyle="--")</a:t>
            </a:r>
          </a:p>
          <a:p>
            <a:pPr algn="just" eaLnBrk="1" hangingPunct="1"/>
            <a:r>
              <a:rPr lang="zh-CN" altLang="zh-CN" sz="1600" dirty="0">
                <a:solidFill>
                  <a:srgbClr val="000000"/>
                </a:solidFill>
              </a:rPr>
              <a:t># 设置横轴的上下限为-1到6</a:t>
            </a:r>
          </a:p>
          <a:p>
            <a:pPr algn="just" eaLnBrk="1" hangingPunct="1"/>
            <a:r>
              <a:rPr lang="zh-CN" altLang="zh-CN" sz="1600" dirty="0">
                <a:solidFill>
                  <a:srgbClr val="000000"/>
                </a:solidFill>
              </a:rPr>
              <a:t>plt.xlim(-1, 6)</a:t>
            </a:r>
          </a:p>
          <a:p>
            <a:pPr algn="just" eaLnBrk="1" hangingPunct="1"/>
            <a:r>
              <a:rPr lang="zh-CN" altLang="zh-CN" sz="1600" dirty="0">
                <a:solidFill>
                  <a:srgbClr val="000000"/>
                </a:solidFill>
              </a:rPr>
              <a:t># 设置纵轴的上下限为-2到10</a:t>
            </a:r>
          </a:p>
          <a:p>
            <a:pPr algn="just" eaLnBrk="1" hangingPunct="1"/>
            <a:r>
              <a:rPr lang="zh-CN" altLang="zh-CN" sz="1600" dirty="0">
                <a:solidFill>
                  <a:srgbClr val="000000"/>
                </a:solidFill>
              </a:rPr>
              <a:t>plt.ylim(-2, 10)</a:t>
            </a:r>
          </a:p>
          <a:p>
            <a:pPr algn="just" eaLnBrk="1" hangingPunct="1"/>
            <a:r>
              <a:rPr lang="zh-CN" altLang="zh-CN" sz="1600" dirty="0">
                <a:solidFill>
                  <a:srgbClr val="000000"/>
                </a:solidFill>
              </a:rPr>
              <a:t>plt.show()</a:t>
            </a:r>
          </a:p>
        </p:txBody>
      </p:sp>
      <p:pic>
        <p:nvPicPr>
          <p:cNvPr id="5" name="图片 7">
            <a:extLst>
              <a:ext uri="{FF2B5EF4-FFF2-40B4-BE49-F238E27FC236}">
                <a16:creationId xmlns:a16="http://schemas.microsoft.com/office/drawing/2014/main" id="{E7CEA63E-54F4-34B1-0B41-E207FBD43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212975"/>
            <a:ext cx="47244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60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1）柱状图。柱状图是数据可视化中最常使用的图表，可用于单个或多个维度的比较。设计的算法／时间维度通常作为X轴，数值型维度作为Y轴。柱子的长短可直观反映出数值的大小以便于迅速的比较。此外，若有第三个维度，可将柱子分组并通过柱子的颜色加以区分。</a:t>
            </a:r>
          </a:p>
          <a:p>
            <a:r>
              <a:rPr lang="zh-CN" altLang="en-US" sz="1800" dirty="0">
                <a:solidFill>
                  <a:srgbClr val="000000"/>
                </a:solidFill>
              </a:rPr>
              <a:t>a. 基础柱状图：柱状图可以表现每条数据具体值，容易比较大小，每个组数据建议只展示1~3列数据，太多会导致对比困难，图形烦乱。柱状图可是水平排列的，也可以是垂直排列的，水平的柱状图有时候也称为条形图。</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4" name="图片 1">
            <a:extLst>
              <a:ext uri="{FF2B5EF4-FFF2-40B4-BE49-F238E27FC236}">
                <a16:creationId xmlns:a16="http://schemas.microsoft.com/office/drawing/2014/main" id="{BC84CAC5-A93F-339C-68BE-26C07FA36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693" y="4019088"/>
            <a:ext cx="256222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a:extLst>
              <a:ext uri="{FF2B5EF4-FFF2-40B4-BE49-F238E27FC236}">
                <a16:creationId xmlns:a16="http://schemas.microsoft.com/office/drawing/2014/main" id="{F0D17E2B-7006-FE55-E818-5062B1A9C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756" y="3982576"/>
            <a:ext cx="25146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7" name="文本框 6">
            <a:extLst>
              <a:ext uri="{FF2B5EF4-FFF2-40B4-BE49-F238E27FC236}">
                <a16:creationId xmlns:a16="http://schemas.microsoft.com/office/drawing/2014/main" id="{F51DF76F-2D9A-43B4-5AEC-6D945C9B01B7}"/>
              </a:ext>
            </a:extLst>
          </p:cNvPr>
          <p:cNvSpPr txBox="1"/>
          <p:nvPr/>
        </p:nvSpPr>
        <p:spPr>
          <a:xfrm>
            <a:off x="1511300" y="1605274"/>
            <a:ext cx="6096000" cy="2308324"/>
          </a:xfrm>
          <a:prstGeom prst="rect">
            <a:avLst/>
          </a:prstGeom>
          <a:noFill/>
        </p:spPr>
        <p:txBody>
          <a:bodyPr wrap="square">
            <a:spAutoFit/>
          </a:bodyPr>
          <a:lstStyle/>
          <a:p>
            <a:r>
              <a:rPr lang="zh-CN" altLang="en-US" dirty="0"/>
              <a:t>p = plt.figure(figsize=(</a:t>
            </a:r>
            <a:r>
              <a:rPr lang="en-US" altLang="zh-CN" dirty="0"/>
              <a:t>8</a:t>
            </a:r>
            <a:r>
              <a:rPr lang="zh-CN" altLang="en-US" dirty="0"/>
              <a:t>, 6), dpi=80)  #设置画布</a:t>
            </a:r>
          </a:p>
          <a:p>
            <a:r>
              <a:rPr lang="zh-CN" altLang="en-US" dirty="0"/>
              <a:t>plt.plot(values[:, 0], values[:, 2], color='r', linestyle='-')</a:t>
            </a:r>
          </a:p>
          <a:p>
            <a:r>
              <a:rPr lang="zh-CN" altLang="en-US" dirty="0"/>
              <a:t>plt.xlabel('年份（年）')</a:t>
            </a:r>
          </a:p>
          <a:p>
            <a:r>
              <a:rPr lang="zh-CN" altLang="en-US" dirty="0"/>
              <a:t>plt.ylabel('人数（万人）')</a:t>
            </a:r>
          </a:p>
          <a:p>
            <a:r>
              <a:rPr lang="zh-CN" altLang="en-US" dirty="0"/>
              <a:t>plt.ylim(70000, 80000)  # 设置y轴范围</a:t>
            </a:r>
          </a:p>
          <a:p>
            <a:r>
              <a:rPr lang="zh-CN" altLang="en-US" dirty="0"/>
              <a:t>plt.xticks(range(2001, 2020, 1), labels=values[:, 0])</a:t>
            </a:r>
          </a:p>
          <a:p>
            <a:r>
              <a:rPr lang="zh-CN" altLang="en-US" dirty="0"/>
              <a:t>plt.title('2001～2019年就业人数折线图')</a:t>
            </a:r>
          </a:p>
          <a:p>
            <a:r>
              <a:rPr lang="zh-CN" altLang="en-US" dirty="0"/>
              <a:t>plt.show()</a:t>
            </a:r>
          </a:p>
        </p:txBody>
      </p:sp>
      <p:sp>
        <p:nvSpPr>
          <p:cNvPr id="9" name="文本框 8">
            <a:extLst>
              <a:ext uri="{FF2B5EF4-FFF2-40B4-BE49-F238E27FC236}">
                <a16:creationId xmlns:a16="http://schemas.microsoft.com/office/drawing/2014/main" id="{5B563643-A352-F0FE-8A90-D5F1DEB1DEA7}"/>
              </a:ext>
            </a:extLst>
          </p:cNvPr>
          <p:cNvSpPr txBox="1"/>
          <p:nvPr/>
        </p:nvSpPr>
        <p:spPr>
          <a:xfrm>
            <a:off x="1333500" y="4116798"/>
            <a:ext cx="6096000" cy="2585323"/>
          </a:xfrm>
          <a:prstGeom prst="rect">
            <a:avLst/>
          </a:prstGeom>
          <a:noFill/>
        </p:spPr>
        <p:txBody>
          <a:bodyPr wrap="square">
            <a:spAutoFit/>
          </a:bodyPr>
          <a:lstStyle/>
          <a:p>
            <a:r>
              <a:rPr lang="zh-CN" altLang="en-US" dirty="0"/>
              <a:t>p = plt.figure(figsize=(</a:t>
            </a:r>
            <a:r>
              <a:rPr lang="en-US" altLang="zh-CN" dirty="0"/>
              <a:t>8</a:t>
            </a:r>
            <a:r>
              <a:rPr lang="zh-CN" altLang="en-US" dirty="0"/>
              <a:t>, 6), dpi=80)  #设置画布</a:t>
            </a:r>
          </a:p>
          <a:p>
            <a:r>
              <a:rPr lang="zh-CN" altLang="en-US" dirty="0"/>
              <a:t>plt.plot(values[:, 0], values[:, 2], c='b', linestyle = '-', </a:t>
            </a:r>
          </a:p>
          <a:p>
            <a:r>
              <a:rPr lang="zh-CN" altLang="en-US" dirty="0"/>
              <a:t>         marker = 'o')  # 绘制点线图</a:t>
            </a:r>
          </a:p>
          <a:p>
            <a:r>
              <a:rPr lang="zh-CN" altLang="en-US" dirty="0"/>
              <a:t>plt.xlabel('年份（年）')</a:t>
            </a:r>
          </a:p>
          <a:p>
            <a:r>
              <a:rPr lang="zh-CN" altLang="en-US" dirty="0"/>
              <a:t>plt.ylabel('人数（万人）')</a:t>
            </a:r>
          </a:p>
          <a:p>
            <a:r>
              <a:rPr lang="zh-CN" altLang="en-US" dirty="0"/>
              <a:t>plt.ylim(70000, 80000)  # 设置y轴范围</a:t>
            </a:r>
          </a:p>
          <a:p>
            <a:r>
              <a:rPr lang="zh-CN" altLang="en-US" dirty="0"/>
              <a:t>plt.xticks(range(2001, 2020, 1), labels=values[:, 0])</a:t>
            </a:r>
          </a:p>
          <a:p>
            <a:r>
              <a:rPr lang="zh-CN" altLang="en-US" dirty="0"/>
              <a:t>plt.title('2001～2019年就业人数点线图')</a:t>
            </a:r>
          </a:p>
          <a:p>
            <a:r>
              <a:rPr lang="zh-CN" altLang="en-US" dirty="0"/>
              <a:t>plt.show()</a:t>
            </a:r>
          </a:p>
        </p:txBody>
      </p:sp>
      <p:sp>
        <p:nvSpPr>
          <p:cNvPr id="2" name="文本框 2">
            <a:extLst>
              <a:ext uri="{FF2B5EF4-FFF2-40B4-BE49-F238E27FC236}">
                <a16:creationId xmlns:a16="http://schemas.microsoft.com/office/drawing/2014/main" id="{D6E5CECF-F4A4-3B1B-3D74-15B51954BAEC}"/>
              </a:ext>
            </a:extLst>
          </p:cNvPr>
          <p:cNvSpPr txBox="1">
            <a:spLocks noChangeArrowheads="1"/>
          </p:cNvSpPr>
          <p:nvPr/>
        </p:nvSpPr>
        <p:spPr bwMode="auto">
          <a:xfrm>
            <a:off x="622300" y="1122363"/>
            <a:ext cx="751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en-US" sz="2000" dirty="0">
                <a:solidFill>
                  <a:srgbClr val="000000"/>
                </a:solidFill>
              </a:rPr>
              <a:t>更多的折线图例子:</a:t>
            </a:r>
          </a:p>
        </p:txBody>
      </p:sp>
    </p:spTree>
    <p:extLst>
      <p:ext uri="{BB962C8B-B14F-4D97-AF65-F5344CB8AC3E}">
        <p14:creationId xmlns:p14="http://schemas.microsoft.com/office/powerpoint/2010/main" val="2048025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4" name="文本框 3">
            <a:extLst>
              <a:ext uri="{FF2B5EF4-FFF2-40B4-BE49-F238E27FC236}">
                <a16:creationId xmlns:a16="http://schemas.microsoft.com/office/drawing/2014/main" id="{615A6F26-3D46-F598-AC11-4E5197303AC1}"/>
              </a:ext>
            </a:extLst>
          </p:cNvPr>
          <p:cNvSpPr txBox="1"/>
          <p:nvPr/>
        </p:nvSpPr>
        <p:spPr>
          <a:xfrm>
            <a:off x="3048000" y="1997839"/>
            <a:ext cx="6096000" cy="2862322"/>
          </a:xfrm>
          <a:prstGeom prst="rect">
            <a:avLst/>
          </a:prstGeom>
          <a:noFill/>
        </p:spPr>
        <p:txBody>
          <a:bodyPr wrap="square">
            <a:spAutoFit/>
          </a:bodyPr>
          <a:lstStyle/>
          <a:p>
            <a:r>
              <a:rPr lang="zh-CN" altLang="en-US" dirty="0"/>
              <a:t>p = plt.figure(figsize=(</a:t>
            </a:r>
            <a:r>
              <a:rPr lang="en-US" altLang="zh-CN" dirty="0"/>
              <a:t>8</a:t>
            </a:r>
            <a:r>
              <a:rPr lang="zh-CN" altLang="en-US" dirty="0"/>
              <a:t>, 6), dpi=80) #设置画布</a:t>
            </a:r>
          </a:p>
          <a:p>
            <a:r>
              <a:rPr lang="zh-CN" altLang="en-US" dirty="0"/>
              <a:t>plt.plot(values[:, 0], values[:, 3], 'bs-',</a:t>
            </a:r>
          </a:p>
          <a:p>
            <a:r>
              <a:rPr lang="zh-CN" altLang="en-US" dirty="0"/>
              <a:t>          values[:, 0], values[:, 4], 'ro-.')</a:t>
            </a:r>
          </a:p>
          <a:p>
            <a:r>
              <a:rPr lang="zh-CN" altLang="en-US" dirty="0"/>
              <a:t>plt.xlabel('年份（年）')</a:t>
            </a:r>
          </a:p>
          <a:p>
            <a:r>
              <a:rPr lang="zh-CN" altLang="en-US" dirty="0"/>
              <a:t>plt.ylabel('人数（万人）')</a:t>
            </a:r>
          </a:p>
          <a:p>
            <a:r>
              <a:rPr lang="zh-CN" altLang="en-US" dirty="0"/>
              <a:t>plt.ylim(20000, 60000)  # 设置y轴范围</a:t>
            </a:r>
          </a:p>
          <a:p>
            <a:r>
              <a:rPr lang="zh-CN" altLang="en-US" dirty="0"/>
              <a:t>plt.xticks(range(2001, 2020, 1), labels=values[:, 0])</a:t>
            </a:r>
          </a:p>
          <a:p>
            <a:r>
              <a:rPr lang="zh-CN" altLang="en-US" dirty="0"/>
              <a:t>plt.legend(['城镇就业人员', '乡村就业人员'])</a:t>
            </a:r>
          </a:p>
          <a:p>
            <a:r>
              <a:rPr lang="zh-CN" altLang="en-US" dirty="0"/>
              <a:t>plt.title('2001～2019年城乡就业人数点线图')</a:t>
            </a:r>
          </a:p>
          <a:p>
            <a:r>
              <a:rPr lang="zh-CN" altLang="en-US" dirty="0"/>
              <a:t>plt.show()</a:t>
            </a:r>
          </a:p>
        </p:txBody>
      </p:sp>
    </p:spTree>
    <p:extLst>
      <p:ext uri="{BB962C8B-B14F-4D97-AF65-F5344CB8AC3E}">
        <p14:creationId xmlns:p14="http://schemas.microsoft.com/office/powerpoint/2010/main" val="3256675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en-US" altLang="zh-CN" sz="2000" b="1" dirty="0"/>
              <a:t>3. </a:t>
            </a:r>
            <a:r>
              <a:rPr lang="zh-CN" altLang="en-US" sz="2000" b="1" dirty="0"/>
              <a:t>绘制柱形图</a:t>
            </a:r>
            <a:endParaRPr lang="en-US" altLang="zh-CN" sz="2000" b="1" dirty="0"/>
          </a:p>
          <a:p>
            <a:r>
              <a:rPr lang="zh-CN" altLang="en-US" dirty="0"/>
              <a:t>柱形图（</a:t>
            </a:r>
            <a:r>
              <a:rPr lang="en-US" altLang="zh-CN" dirty="0"/>
              <a:t>Bar Chart</a:t>
            </a:r>
            <a:r>
              <a:rPr lang="zh-CN" altLang="en-US" dirty="0"/>
              <a:t>）的核心思想是对比，常用于显示一段时间内的数据变化或显示各项之间的比较情况。</a:t>
            </a:r>
            <a:endParaRPr lang="en-US" altLang="zh-CN" dirty="0"/>
          </a:p>
          <a:p>
            <a:r>
              <a:rPr lang="en-US" altLang="zh-CN" dirty="0" err="1"/>
              <a:t>pyplot</a:t>
            </a:r>
            <a:r>
              <a:rPr lang="zh-CN" altLang="en-US" dirty="0"/>
              <a:t>中绘制柱形图的函数为</a:t>
            </a:r>
            <a:r>
              <a:rPr lang="en-US" altLang="zh-CN" dirty="0"/>
              <a:t>bar</a:t>
            </a:r>
            <a:r>
              <a:rPr lang="zh-CN" altLang="en-US" dirty="0"/>
              <a:t>，</a:t>
            </a:r>
            <a:r>
              <a:rPr lang="en-US" altLang="zh-CN" dirty="0"/>
              <a:t>bar</a:t>
            </a:r>
            <a:r>
              <a:rPr lang="zh-CN" altLang="en-US" dirty="0"/>
              <a:t>函数的基本使用格式如下。</a:t>
            </a:r>
            <a:endParaRPr lang="en-US" altLang="zh-CN" dirty="0"/>
          </a:p>
          <a:p>
            <a:endParaRPr lang="en-US" altLang="zh-CN" dirty="0"/>
          </a:p>
          <a:p>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4" name="TextBox 5">
            <a:extLst>
              <a:ext uri="{FF2B5EF4-FFF2-40B4-BE49-F238E27FC236}">
                <a16:creationId xmlns:a16="http://schemas.microsoft.com/office/drawing/2014/main" id="{B8892E25-DD1F-45E6-957D-9E8891395058}"/>
              </a:ext>
            </a:extLst>
          </p:cNvPr>
          <p:cNvSpPr txBox="1">
            <a:spLocks noChangeArrowheads="1"/>
          </p:cNvSpPr>
          <p:nvPr/>
        </p:nvSpPr>
        <p:spPr bwMode="auto">
          <a:xfrm>
            <a:off x="-249718" y="3177044"/>
            <a:ext cx="126914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8775">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kumimoji="0" lang="en-US" altLang="zh-CN" sz="2200" i="1" dirty="0" err="1">
                <a:latin typeface="Times New Roman" panose="02020603050405020304" pitchFamily="18" charset="0"/>
                <a:cs typeface="Times New Roman" panose="02020603050405020304" pitchFamily="18" charset="0"/>
              </a:rPr>
              <a:t>matplotlib.pyplot.bar</a:t>
            </a:r>
            <a:r>
              <a:rPr kumimoji="0" lang="en-US" altLang="zh-CN" sz="2200" i="1" dirty="0">
                <a:latin typeface="Times New Roman" panose="02020603050405020304" pitchFamily="18" charset="0"/>
                <a:cs typeface="Times New Roman" panose="02020603050405020304" pitchFamily="18" charset="0"/>
              </a:rPr>
              <a:t>(x, height, width = 0.8, bottom = None, *, align = 'center', data = None, ** </a:t>
            </a:r>
            <a:r>
              <a:rPr kumimoji="0" lang="en-US" altLang="zh-CN" sz="2200" i="1" dirty="0" err="1">
                <a:latin typeface="Times New Roman" panose="02020603050405020304" pitchFamily="18" charset="0"/>
                <a:cs typeface="Times New Roman" panose="02020603050405020304" pitchFamily="18" charset="0"/>
              </a:rPr>
              <a:t>kwargs</a:t>
            </a:r>
            <a:r>
              <a:rPr kumimoji="0" lang="en-US" altLang="zh-CN" sz="2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5754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heel(1)">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heel(1)">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en-US" altLang="zh-CN" dirty="0"/>
              <a:t>bar</a:t>
            </a:r>
            <a:r>
              <a:rPr lang="zh-CN" altLang="en-US" dirty="0"/>
              <a:t>函数的常用参数及其说明如下表。</a:t>
            </a: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5" name="表格 9">
            <a:extLst>
              <a:ext uri="{FF2B5EF4-FFF2-40B4-BE49-F238E27FC236}">
                <a16:creationId xmlns:a16="http://schemas.microsoft.com/office/drawing/2014/main" id="{A00171C2-51FC-42E1-BFB8-D107A64EF5EF}"/>
              </a:ext>
            </a:extLst>
          </p:cNvPr>
          <p:cNvGraphicFramePr>
            <a:graphicFrameLocks noGrp="1"/>
          </p:cNvGraphicFramePr>
          <p:nvPr>
            <p:extLst>
              <p:ext uri="{D42A27DB-BD31-4B8C-83A1-F6EECF244321}">
                <p14:modId xmlns:p14="http://schemas.microsoft.com/office/powerpoint/2010/main" val="529880641"/>
              </p:ext>
            </p:extLst>
          </p:nvPr>
        </p:nvGraphicFramePr>
        <p:xfrm>
          <a:off x="890765" y="1639288"/>
          <a:ext cx="9419870" cy="2592000"/>
        </p:xfrm>
        <a:graphic>
          <a:graphicData uri="http://schemas.openxmlformats.org/drawingml/2006/table">
            <a:tbl>
              <a:tblPr firstRow="1" bandRow="1">
                <a:tableStyleId>{5C22544A-7EE6-4342-B048-85BDC9FD1C3A}</a:tableStyleId>
              </a:tblPr>
              <a:tblGrid>
                <a:gridCol w="1199147">
                  <a:extLst>
                    <a:ext uri="{9D8B030D-6E8A-4147-A177-3AD203B41FA5}">
                      <a16:colId xmlns:a16="http://schemas.microsoft.com/office/drawing/2014/main" val="2486219610"/>
                    </a:ext>
                  </a:extLst>
                </a:gridCol>
                <a:gridCol w="8220723">
                  <a:extLst>
                    <a:ext uri="{9D8B030D-6E8A-4147-A177-3AD203B41FA5}">
                      <a16:colId xmlns:a16="http://schemas.microsoft.com/office/drawing/2014/main" val="3350215076"/>
                    </a:ext>
                  </a:extLst>
                </a:gridCol>
              </a:tblGrid>
              <a:tr h="432000">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参数名称</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参数说明</a:t>
                      </a:r>
                    </a:p>
                  </a:txBody>
                  <a:tcPr marL="68580" marR="68580" marT="0" marB="0" anchor="ctr"/>
                </a:tc>
                <a:extLst>
                  <a:ext uri="{0D108BD9-81ED-4DB2-BD59-A6C34878D82A}">
                    <a16:rowId xmlns:a16="http://schemas.microsoft.com/office/drawing/2014/main" val="101937486"/>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轴数据。无默认值</a:t>
                      </a:r>
                    </a:p>
                  </a:txBody>
                  <a:tcPr marL="68580" marR="68580" marT="0" marB="0" anchor="ctr"/>
                </a:tc>
                <a:extLst>
                  <a:ext uri="{0D108BD9-81ED-4DB2-BD59-A6C34878D82A}">
                    <a16:rowId xmlns:a16="http://schemas.microsoft.com/office/drawing/2014/main" val="481423965"/>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height</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。表示指定柱形图的高度。无默认值</a:t>
                      </a:r>
                    </a:p>
                  </a:txBody>
                  <a:tcPr marL="68580" marR="68580" marT="0" marB="0" anchor="ctr"/>
                </a:tc>
                <a:extLst>
                  <a:ext uri="{0D108BD9-81ED-4DB2-BD59-A6C34878D82A}">
                    <a16:rowId xmlns:a16="http://schemas.microsoft.com/office/drawing/2014/main" val="3451813464"/>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width</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。表示指定柱形图的宽度。默认为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69487"/>
                  </a:ext>
                </a:extLst>
              </a:tr>
              <a:tr h="432000">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align</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。表示整个柱形图与</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轴的对齐方式，可选</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center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edge</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center</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562582"/>
                  </a:ext>
                </a:extLst>
              </a:tr>
              <a:tr h="432000">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color</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或包含颜色字符串的</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。表示柱形图颜色。默认为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5982808"/>
                  </a:ext>
                </a:extLst>
              </a:tr>
            </a:tbl>
          </a:graphicData>
        </a:graphic>
      </p:graphicFrame>
      <p:sp>
        <p:nvSpPr>
          <p:cNvPr id="6" name="文本框 5">
            <a:extLst>
              <a:ext uri="{FF2B5EF4-FFF2-40B4-BE49-F238E27FC236}">
                <a16:creationId xmlns:a16="http://schemas.microsoft.com/office/drawing/2014/main" id="{015D674D-A870-ACF1-6CE4-E688186A9785}"/>
              </a:ext>
            </a:extLst>
          </p:cNvPr>
          <p:cNvSpPr txBox="1"/>
          <p:nvPr/>
        </p:nvSpPr>
        <p:spPr>
          <a:xfrm>
            <a:off x="667632" y="4643654"/>
            <a:ext cx="9866135" cy="1477328"/>
          </a:xfrm>
          <a:prstGeom prst="rect">
            <a:avLst/>
          </a:prstGeom>
          <a:noFill/>
        </p:spPr>
        <p:txBody>
          <a:bodyPr wrap="square">
            <a:spAutoFit/>
          </a:bodyPr>
          <a:lstStyle/>
          <a:p>
            <a:r>
              <a:rPr lang="zh-CN" altLang="en-US" sz="1800" dirty="0">
                <a:solidFill>
                  <a:srgbClr val="000000"/>
                </a:solidFill>
              </a:rPr>
              <a:t> 其中x包含所有柱子的下标的列表；height包含所有柱子的高度值的列表；width表示每个柱子的宽度。可以指定一个固定值，那么所有的柱子都是一样的宽。或者设置一个列表，这样可以分别对每个柱子设定不同的宽度；align表示柱子对齐方式，有两个可选值</a:t>
            </a:r>
            <a:r>
              <a:rPr lang="en-US" altLang="zh-CN" sz="1800" dirty="0">
                <a:solidFill>
                  <a:srgbClr val="000000"/>
                </a:solidFill>
              </a:rPr>
              <a:t>--</a:t>
            </a:r>
            <a:r>
              <a:rPr lang="zh-CN" altLang="en-US" sz="1800" dirty="0">
                <a:solidFill>
                  <a:srgbClr val="000000"/>
                </a:solidFill>
              </a:rPr>
              <a:t>center和edge。center表示每根柱子是根据下标来对齐, edge则表示每根柱子全部以下标为起点，然后显示到下标的右边。如果不指定该参数，默认值是center。</a:t>
            </a:r>
            <a:endParaRPr lang="zh-CN" altLang="en-US" dirty="0"/>
          </a:p>
        </p:txBody>
      </p:sp>
    </p:spTree>
    <p:extLst>
      <p:ext uri="{BB962C8B-B14F-4D97-AF65-F5344CB8AC3E}">
        <p14:creationId xmlns:p14="http://schemas.microsoft.com/office/powerpoint/2010/main" val="33513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2" name="文本框 2">
            <a:extLst>
              <a:ext uri="{FF2B5EF4-FFF2-40B4-BE49-F238E27FC236}">
                <a16:creationId xmlns:a16="http://schemas.microsoft.com/office/drawing/2014/main" id="{18DDA24E-2C8D-2B05-2DC7-13E5A9A10239}"/>
              </a:ext>
            </a:extLst>
          </p:cNvPr>
          <p:cNvSpPr txBox="1">
            <a:spLocks noChangeArrowheads="1"/>
          </p:cNvSpPr>
          <p:nvPr/>
        </p:nvSpPr>
        <p:spPr bwMode="auto">
          <a:xfrm>
            <a:off x="1073150" y="1236359"/>
            <a:ext cx="81407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 altLang="zh-CN" sz="1400" dirty="0" err="1">
                <a:solidFill>
                  <a:srgbClr val="000000"/>
                </a:solidFill>
              </a:rPr>
              <a:t>i</a:t>
            </a:r>
            <a:r>
              <a:rPr lang="zh-CN" altLang="zh-CN" sz="1400" dirty="0">
                <a:solidFill>
                  <a:srgbClr val="000000"/>
                </a:solidFill>
              </a:rPr>
              <a:t>mport</a:t>
            </a:r>
            <a:r>
              <a:rPr lang="zh-CN" altLang="en-US" sz="1400" dirty="0">
                <a:solidFill>
                  <a:srgbClr val="000000"/>
                </a:solidFill>
              </a:rPr>
              <a:t> </a:t>
            </a:r>
            <a:r>
              <a:rPr lang="zh-CN" altLang="zh-CN" sz="1400" dirty="0">
                <a:solidFill>
                  <a:srgbClr val="000000"/>
                </a:solidFill>
              </a:rPr>
              <a:t>numpy</a:t>
            </a:r>
            <a:r>
              <a:rPr lang="zh-CN" altLang="en-US" sz="1400" dirty="0">
                <a:solidFill>
                  <a:srgbClr val="000000"/>
                </a:solidFill>
              </a:rPr>
              <a:t> </a:t>
            </a:r>
            <a:r>
              <a:rPr lang="zh-CN" altLang="zh-CN" sz="1400" dirty="0">
                <a:solidFill>
                  <a:srgbClr val="000000"/>
                </a:solidFill>
              </a:rPr>
              <a:t>as</a:t>
            </a:r>
            <a:r>
              <a:rPr lang="zh-CN" altLang="en-US" sz="1400" dirty="0">
                <a:solidFill>
                  <a:srgbClr val="000000"/>
                </a:solidFill>
              </a:rPr>
              <a:t> </a:t>
            </a:r>
            <a:r>
              <a:rPr lang="zh-CN" altLang="zh-CN" sz="1400" dirty="0">
                <a:solidFill>
                  <a:srgbClr val="000000"/>
                </a:solidFill>
              </a:rPr>
              <a:t>np</a:t>
            </a:r>
          </a:p>
          <a:p>
            <a:pPr algn="just" eaLnBrk="1" hangingPunct="1"/>
            <a:r>
              <a:rPr lang="en" altLang="zh-CN" sz="1400" dirty="0" err="1">
                <a:solidFill>
                  <a:srgbClr val="000000"/>
                </a:solidFill>
              </a:rPr>
              <a:t>i</a:t>
            </a:r>
            <a:r>
              <a:rPr lang="zh-CN" altLang="zh-CN" sz="1400" dirty="0">
                <a:solidFill>
                  <a:srgbClr val="000000"/>
                </a:solidFill>
              </a:rPr>
              <a:t>mport</a:t>
            </a:r>
            <a:r>
              <a:rPr lang="zh-CN" altLang="en-US" sz="1400" dirty="0">
                <a:solidFill>
                  <a:srgbClr val="000000"/>
                </a:solidFill>
              </a:rPr>
              <a:t> </a:t>
            </a:r>
            <a:r>
              <a:rPr lang="zh-CN" altLang="zh-CN" sz="1400" dirty="0">
                <a:solidFill>
                  <a:srgbClr val="000000"/>
                </a:solidFill>
              </a:rPr>
              <a:t>matplotlib.pyplot</a:t>
            </a:r>
            <a:r>
              <a:rPr lang="zh-CN" altLang="en-US" sz="1400" dirty="0">
                <a:solidFill>
                  <a:srgbClr val="000000"/>
                </a:solidFill>
              </a:rPr>
              <a:t> </a:t>
            </a:r>
            <a:r>
              <a:rPr lang="zh-CN" altLang="zh-CN" sz="1400" dirty="0">
                <a:solidFill>
                  <a:srgbClr val="000000"/>
                </a:solidFill>
              </a:rPr>
              <a:t>as</a:t>
            </a:r>
            <a:r>
              <a:rPr lang="zh-CN" altLang="en-US" sz="1400" dirty="0">
                <a:solidFill>
                  <a:srgbClr val="000000"/>
                </a:solidFill>
              </a:rPr>
              <a:t> </a:t>
            </a:r>
            <a:r>
              <a:rPr lang="zh-CN" altLang="zh-CN" sz="1400" dirty="0">
                <a:solidFill>
                  <a:srgbClr val="000000"/>
                </a:solidFill>
              </a:rPr>
              <a:t>plt</a:t>
            </a:r>
          </a:p>
          <a:p>
            <a:pPr algn="just" eaLnBrk="1" hangingPunct="1"/>
            <a:r>
              <a:rPr lang="zh-CN" altLang="zh-CN" sz="1400" dirty="0">
                <a:solidFill>
                  <a:srgbClr val="000000"/>
                </a:solidFill>
              </a:rPr>
              <a:t>plt.figure(figsize=(8,6),dpi=80)</a:t>
            </a:r>
          </a:p>
          <a:p>
            <a:pPr algn="just" eaLnBrk="1" hangingPunct="1"/>
            <a:r>
              <a:rPr lang="zh-CN" altLang="zh-CN" sz="1400" dirty="0">
                <a:solidFill>
                  <a:srgbClr val="000000"/>
                </a:solidFill>
              </a:rPr>
              <a:t># 柱子总数</a:t>
            </a:r>
          </a:p>
          <a:p>
            <a:pPr algn="just" eaLnBrk="1" hangingPunct="1"/>
            <a:r>
              <a:rPr lang="zh-CN" altLang="zh-CN" sz="1400" dirty="0">
                <a:solidFill>
                  <a:srgbClr val="000000"/>
                </a:solidFill>
              </a:rPr>
              <a:t>N=6</a:t>
            </a:r>
          </a:p>
          <a:p>
            <a:pPr algn="just" eaLnBrk="1" hangingPunct="1"/>
            <a:r>
              <a:rPr lang="zh-CN" altLang="zh-CN" sz="1400" dirty="0">
                <a:solidFill>
                  <a:srgbClr val="000000"/>
                </a:solidFill>
              </a:rPr>
              <a:t># 包含每个柱子对应值的序列</a:t>
            </a:r>
          </a:p>
          <a:p>
            <a:pPr algn="just" eaLnBrk="1" hangingPunct="1"/>
            <a:r>
              <a:rPr lang="zh-CN" altLang="zh-CN" sz="1400" dirty="0">
                <a:solidFill>
                  <a:srgbClr val="000000"/>
                </a:solidFill>
              </a:rPr>
              <a:t>values=(5,16,20,25,23,28)</a:t>
            </a:r>
          </a:p>
          <a:p>
            <a:pPr algn="just" eaLnBrk="1" hangingPunct="1"/>
            <a:r>
              <a:rPr lang="zh-CN" altLang="zh-CN" sz="1400" dirty="0">
                <a:solidFill>
                  <a:srgbClr val="000000"/>
                </a:solidFill>
              </a:rPr>
              <a:t># 包含每个柱子下标的序列</a:t>
            </a:r>
          </a:p>
          <a:p>
            <a:pPr algn="just" eaLnBrk="1" hangingPunct="1"/>
            <a:r>
              <a:rPr lang="zh-CN" altLang="zh-CN" sz="1400" dirty="0">
                <a:solidFill>
                  <a:srgbClr val="000000"/>
                </a:solidFill>
              </a:rPr>
              <a:t>index=np.arange(N)</a:t>
            </a:r>
          </a:p>
          <a:p>
            <a:pPr algn="just" eaLnBrk="1" hangingPunct="1"/>
            <a:r>
              <a:rPr lang="zh-CN" altLang="zh-CN" sz="1400" dirty="0">
                <a:solidFill>
                  <a:srgbClr val="000000"/>
                </a:solidFill>
              </a:rPr>
              <a:t># 柱子的宽度</a:t>
            </a:r>
          </a:p>
          <a:p>
            <a:pPr algn="just" eaLnBrk="1" hangingPunct="1"/>
            <a:r>
              <a:rPr lang="zh-CN" altLang="zh-CN" sz="1400" dirty="0">
                <a:solidFill>
                  <a:srgbClr val="000000"/>
                </a:solidFill>
              </a:rPr>
              <a:t>width=0.35</a:t>
            </a:r>
          </a:p>
          <a:p>
            <a:pPr algn="just" eaLnBrk="1" hangingPunct="1"/>
            <a:r>
              <a:rPr lang="zh-CN" altLang="zh-CN" sz="1400" dirty="0">
                <a:solidFill>
                  <a:srgbClr val="000000"/>
                </a:solidFill>
              </a:rPr>
              <a:t># 绘制柱状图 , 每根柱子的颜色为蓝色</a:t>
            </a:r>
          </a:p>
          <a:p>
            <a:pPr algn="just" eaLnBrk="1" hangingPunct="1"/>
            <a:r>
              <a:rPr lang="zh-CN" altLang="zh-CN" sz="1400" dirty="0">
                <a:solidFill>
                  <a:srgbClr val="000000"/>
                </a:solidFill>
              </a:rPr>
              <a:t>p2=plt.bar(index,values,width,label=" 月均气温 ",color="#87CEFA")</a:t>
            </a:r>
          </a:p>
          <a:p>
            <a:pPr algn="just" eaLnBrk="1" hangingPunct="1"/>
            <a:r>
              <a:rPr lang="zh-CN" altLang="zh-CN" sz="1400" dirty="0">
                <a:solidFill>
                  <a:srgbClr val="000000"/>
                </a:solidFill>
              </a:rPr>
              <a:t># 设置横轴标签</a:t>
            </a:r>
          </a:p>
          <a:p>
            <a:pPr algn="just" eaLnBrk="1" hangingPunct="1"/>
            <a:r>
              <a:rPr lang="zh-CN" altLang="zh-CN" sz="1400" dirty="0">
                <a:solidFill>
                  <a:srgbClr val="000000"/>
                </a:solidFill>
              </a:rPr>
              <a:t>plt.xlabel( '月份 ' )</a:t>
            </a:r>
          </a:p>
          <a:p>
            <a:pPr algn="just" eaLnBrk="1" hangingPunct="1"/>
            <a:r>
              <a:rPr lang="zh-CN" altLang="zh-CN" sz="1400" dirty="0">
                <a:solidFill>
                  <a:srgbClr val="000000"/>
                </a:solidFill>
              </a:rPr>
              <a:t># 设置纵轴标签</a:t>
            </a:r>
          </a:p>
          <a:p>
            <a:pPr algn="just" eaLnBrk="1" hangingPunct="1"/>
            <a:r>
              <a:rPr lang="zh-CN" altLang="zh-CN" sz="1400" dirty="0">
                <a:solidFill>
                  <a:srgbClr val="000000"/>
                </a:solidFill>
              </a:rPr>
              <a:t>plt.ylabel( '温度 ( 摄氏度 ) ' )</a:t>
            </a:r>
          </a:p>
          <a:p>
            <a:pPr algn="just" eaLnBrk="1" hangingPunct="1"/>
            <a:r>
              <a:rPr lang="zh-CN" altLang="zh-CN" sz="1400" dirty="0">
                <a:solidFill>
                  <a:srgbClr val="000000"/>
                </a:solidFill>
              </a:rPr>
              <a:t># 添加标题</a:t>
            </a:r>
          </a:p>
          <a:p>
            <a:pPr algn="just" eaLnBrk="1" hangingPunct="1"/>
            <a:r>
              <a:rPr lang="zh-CN" altLang="zh-CN" sz="1400" dirty="0">
                <a:solidFill>
                  <a:srgbClr val="000000"/>
                </a:solidFill>
              </a:rPr>
              <a:t>plt.title( '月均气温 ' )</a:t>
            </a:r>
          </a:p>
          <a:p>
            <a:pPr algn="just" eaLnBrk="1" hangingPunct="1"/>
            <a:r>
              <a:rPr lang="zh-CN" altLang="zh-CN" sz="1400" dirty="0">
                <a:solidFill>
                  <a:srgbClr val="000000"/>
                </a:solidFill>
              </a:rPr>
              <a:t># 添加纵横轴的刻度</a:t>
            </a:r>
          </a:p>
          <a:p>
            <a:pPr algn="just" eaLnBrk="1" hangingPunct="1"/>
            <a:r>
              <a:rPr lang="zh-CN" altLang="zh-CN" sz="1400" dirty="0">
                <a:solidFill>
                  <a:srgbClr val="000000"/>
                </a:solidFill>
              </a:rPr>
              <a:t>plt.xticks(index,( '一月 ' , '二月 ' , '三月 ' , '四月 ' , '五月 ' , '六月 ' ))</a:t>
            </a:r>
          </a:p>
          <a:p>
            <a:pPr algn="just" eaLnBrk="1" hangingPunct="1"/>
            <a:r>
              <a:rPr lang="zh-CN" altLang="zh-CN" sz="1400" dirty="0">
                <a:solidFill>
                  <a:srgbClr val="000000"/>
                </a:solidFill>
              </a:rPr>
              <a:t>plt.yticks(np.arange(0,50,10))</a:t>
            </a:r>
          </a:p>
          <a:p>
            <a:pPr algn="just" eaLnBrk="1" hangingPunct="1"/>
            <a:r>
              <a:rPr lang="zh-CN" altLang="zh-CN" sz="1400" dirty="0">
                <a:solidFill>
                  <a:srgbClr val="000000"/>
                </a:solidFill>
              </a:rPr>
              <a:t># 添加图例</a:t>
            </a:r>
          </a:p>
          <a:p>
            <a:pPr algn="just" eaLnBrk="1" hangingPunct="1"/>
            <a:r>
              <a:rPr lang="zh-CN" altLang="zh-CN" sz="1400" dirty="0">
                <a:solidFill>
                  <a:srgbClr val="000000"/>
                </a:solidFill>
              </a:rPr>
              <a:t>plt.legend(loc="upperright")</a:t>
            </a:r>
          </a:p>
        </p:txBody>
      </p:sp>
      <p:pic>
        <p:nvPicPr>
          <p:cNvPr id="4" name="图片 8">
            <a:extLst>
              <a:ext uri="{FF2B5EF4-FFF2-40B4-BE49-F238E27FC236}">
                <a16:creationId xmlns:a16="http://schemas.microsoft.com/office/drawing/2014/main" id="{F192F1EA-B246-AB60-44D4-67991E134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701" y="1995488"/>
            <a:ext cx="4469409"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194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7" name="文本框 6">
            <a:extLst>
              <a:ext uri="{FF2B5EF4-FFF2-40B4-BE49-F238E27FC236}">
                <a16:creationId xmlns:a16="http://schemas.microsoft.com/office/drawing/2014/main" id="{83D8273F-CD0E-6794-F65B-EDE6510D06E1}"/>
              </a:ext>
            </a:extLst>
          </p:cNvPr>
          <p:cNvSpPr txBox="1"/>
          <p:nvPr/>
        </p:nvSpPr>
        <p:spPr>
          <a:xfrm>
            <a:off x="2235200" y="1379141"/>
            <a:ext cx="6096000" cy="2585323"/>
          </a:xfrm>
          <a:prstGeom prst="rect">
            <a:avLst/>
          </a:prstGeom>
          <a:noFill/>
        </p:spPr>
        <p:txBody>
          <a:bodyPr wrap="square">
            <a:spAutoFit/>
          </a:bodyPr>
          <a:lstStyle/>
          <a:p>
            <a:r>
              <a:rPr lang="zh-CN" altLang="en-US" dirty="0"/>
              <a:t># 绘制柱形图</a:t>
            </a:r>
          </a:p>
          <a:p>
            <a:r>
              <a:rPr lang="zh-CN" altLang="en-US" dirty="0"/>
              <a:t>labels = ['城镇就业人员', '乡村就业人员']</a:t>
            </a:r>
          </a:p>
          <a:p>
            <a:r>
              <a:rPr lang="zh-CN" altLang="en-US" dirty="0"/>
              <a:t>p = plt.figure(figsize=(</a:t>
            </a:r>
            <a:r>
              <a:rPr lang="en-US" altLang="zh-CN" dirty="0"/>
              <a:t>8</a:t>
            </a:r>
            <a:r>
              <a:rPr lang="zh-CN" altLang="en-US" dirty="0"/>
              <a:t>, 6), dpi=80)</a:t>
            </a:r>
          </a:p>
          <a:p>
            <a:r>
              <a:rPr lang="zh-CN" altLang="en-US" dirty="0"/>
              <a:t>plt.bar(range(2), values[-1, 3:5], width=0.5)</a:t>
            </a:r>
          </a:p>
          <a:p>
            <a:r>
              <a:rPr lang="zh-CN" altLang="en-US" dirty="0"/>
              <a:t>plt.xlabel('类别')</a:t>
            </a:r>
          </a:p>
          <a:p>
            <a:r>
              <a:rPr lang="zh-CN" altLang="en-US" dirty="0"/>
              <a:t>plt.ylabel('就业人数（万人）')</a:t>
            </a:r>
          </a:p>
          <a:p>
            <a:r>
              <a:rPr lang="zh-CN" altLang="en-US" dirty="0"/>
              <a:t>plt.xticks(range(2), labels)</a:t>
            </a:r>
          </a:p>
          <a:p>
            <a:r>
              <a:rPr lang="zh-CN" altLang="en-US" dirty="0"/>
              <a:t>plt.title('2019年城乡就业人数柱形图')</a:t>
            </a:r>
          </a:p>
          <a:p>
            <a:r>
              <a:rPr lang="zh-CN" altLang="en-US" dirty="0"/>
              <a:t>plt.show()</a:t>
            </a:r>
          </a:p>
        </p:txBody>
      </p:sp>
    </p:spTree>
    <p:extLst>
      <p:ext uri="{BB962C8B-B14F-4D97-AF65-F5344CB8AC3E}">
        <p14:creationId xmlns:p14="http://schemas.microsoft.com/office/powerpoint/2010/main" val="190129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en-US" altLang="zh-CN" sz="2000" b="1" dirty="0"/>
              <a:t>4. </a:t>
            </a:r>
            <a:r>
              <a:rPr lang="zh-CN" altLang="en-US" sz="2000" b="1" dirty="0"/>
              <a:t>绘制饼图</a:t>
            </a:r>
            <a:endParaRPr lang="en-US" altLang="zh-CN" sz="2000" b="1" dirty="0"/>
          </a:p>
          <a:p>
            <a:r>
              <a:rPr lang="zh-CN" altLang="en-US" dirty="0"/>
              <a:t>饼图（</a:t>
            </a:r>
            <a:r>
              <a:rPr lang="en-US" altLang="zh-CN" dirty="0"/>
              <a:t>Pie Graph</a:t>
            </a:r>
            <a:r>
              <a:rPr lang="zh-CN" altLang="en-US" dirty="0"/>
              <a:t>）是将各项的大小与各项总和的比例显示在一张“饼”中，以“饼”的大小来确定每一项的占比。</a:t>
            </a:r>
            <a:endParaRPr lang="en-US" altLang="zh-CN" dirty="0"/>
          </a:p>
          <a:p>
            <a:r>
              <a:rPr lang="en-US" altLang="zh-CN" dirty="0" err="1"/>
              <a:t>pyplot</a:t>
            </a:r>
            <a:r>
              <a:rPr lang="zh-CN" altLang="en-US" dirty="0"/>
              <a:t>中绘制饼图的函数为</a:t>
            </a:r>
            <a:r>
              <a:rPr lang="en-US" altLang="zh-CN" dirty="0"/>
              <a:t>pie</a:t>
            </a:r>
            <a:r>
              <a:rPr lang="zh-CN" altLang="en-US" dirty="0"/>
              <a:t>，</a:t>
            </a:r>
            <a:r>
              <a:rPr lang="en-US" altLang="zh-CN" dirty="0"/>
              <a:t>pie</a:t>
            </a:r>
            <a:r>
              <a:rPr lang="zh-CN" altLang="en-US" dirty="0"/>
              <a:t>函数的基本使用格式如下。</a:t>
            </a:r>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5" name="TextBox 5">
            <a:extLst>
              <a:ext uri="{FF2B5EF4-FFF2-40B4-BE49-F238E27FC236}">
                <a16:creationId xmlns:a16="http://schemas.microsoft.com/office/drawing/2014/main" id="{CF18D248-5681-45A8-BF09-CD86D1EDAEB1}"/>
              </a:ext>
            </a:extLst>
          </p:cNvPr>
          <p:cNvSpPr txBox="1">
            <a:spLocks noChangeArrowheads="1"/>
          </p:cNvSpPr>
          <p:nvPr/>
        </p:nvSpPr>
        <p:spPr bwMode="auto">
          <a:xfrm>
            <a:off x="1208881" y="3429000"/>
            <a:ext cx="97742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kumimoji="0" lang="en-US" altLang="zh-CN" sz="2200" i="1" dirty="0" err="1">
                <a:latin typeface="Times New Roman" panose="02020603050405020304" pitchFamily="18" charset="0"/>
                <a:cs typeface="Times New Roman" panose="02020603050405020304" pitchFamily="18" charset="0"/>
              </a:rPr>
              <a:t>matplotlib.pyplot.pie</a:t>
            </a:r>
            <a:r>
              <a:rPr kumimoji="0" lang="en-US" altLang="zh-CN" sz="2200" i="1" dirty="0">
                <a:latin typeface="Times New Roman" panose="02020603050405020304" pitchFamily="18" charset="0"/>
                <a:cs typeface="Times New Roman" panose="02020603050405020304" pitchFamily="18" charset="0"/>
              </a:rPr>
              <a:t>(x, explode=None, labels=None, colors=None, </a:t>
            </a:r>
            <a:r>
              <a:rPr kumimoji="0" lang="en-US" altLang="zh-CN" sz="2200" i="1" dirty="0" err="1">
                <a:latin typeface="Times New Roman" panose="02020603050405020304" pitchFamily="18" charset="0"/>
                <a:cs typeface="Times New Roman" panose="02020603050405020304" pitchFamily="18" charset="0"/>
              </a:rPr>
              <a:t>autopct</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pctdistance</a:t>
            </a:r>
            <a:r>
              <a:rPr kumimoji="0" lang="en-US" altLang="zh-CN" sz="2200" i="1" dirty="0">
                <a:latin typeface="Times New Roman" panose="02020603050405020304" pitchFamily="18" charset="0"/>
                <a:cs typeface="Times New Roman" panose="02020603050405020304" pitchFamily="18" charset="0"/>
              </a:rPr>
              <a:t>=0.6, shadow=False, </a:t>
            </a:r>
            <a:r>
              <a:rPr kumimoji="0" lang="en-US" altLang="zh-CN" sz="2200" i="1" dirty="0" err="1">
                <a:latin typeface="Times New Roman" panose="02020603050405020304" pitchFamily="18" charset="0"/>
                <a:cs typeface="Times New Roman" panose="02020603050405020304" pitchFamily="18" charset="0"/>
              </a:rPr>
              <a:t>labeldistance</a:t>
            </a:r>
            <a:r>
              <a:rPr kumimoji="0" lang="en-US" altLang="zh-CN" sz="2200" i="1" dirty="0">
                <a:latin typeface="Times New Roman" panose="02020603050405020304" pitchFamily="18" charset="0"/>
                <a:cs typeface="Times New Roman" panose="02020603050405020304" pitchFamily="18" charset="0"/>
              </a:rPr>
              <a:t>=1.1, </a:t>
            </a:r>
            <a:r>
              <a:rPr kumimoji="0" lang="en-US" altLang="zh-CN" sz="2200" i="1" dirty="0" err="1">
                <a:latin typeface="Times New Roman" panose="02020603050405020304" pitchFamily="18" charset="0"/>
                <a:cs typeface="Times New Roman" panose="02020603050405020304" pitchFamily="18" charset="0"/>
              </a:rPr>
              <a:t>startangle</a:t>
            </a:r>
            <a:r>
              <a:rPr kumimoji="0" lang="en-US" altLang="zh-CN" sz="2200" i="1" dirty="0">
                <a:latin typeface="Times New Roman" panose="02020603050405020304" pitchFamily="18" charset="0"/>
                <a:cs typeface="Times New Roman" panose="02020603050405020304" pitchFamily="18" charset="0"/>
              </a:rPr>
              <a:t>=0, radius=1, </a:t>
            </a:r>
            <a:r>
              <a:rPr kumimoji="0" lang="en-US" altLang="zh-CN" sz="2200" i="1" dirty="0" err="1">
                <a:latin typeface="Times New Roman" panose="02020603050405020304" pitchFamily="18" charset="0"/>
                <a:cs typeface="Times New Roman" panose="02020603050405020304" pitchFamily="18" charset="0"/>
              </a:rPr>
              <a:t>counterclock</a:t>
            </a:r>
            <a:r>
              <a:rPr kumimoji="0" lang="en-US" altLang="zh-CN" sz="2200" i="1" dirty="0">
                <a:latin typeface="Times New Roman" panose="02020603050405020304" pitchFamily="18" charset="0"/>
                <a:cs typeface="Times New Roman" panose="02020603050405020304" pitchFamily="18" charset="0"/>
              </a:rPr>
              <a:t>=True, </a:t>
            </a:r>
            <a:r>
              <a:rPr kumimoji="0" lang="en-US" altLang="zh-CN" sz="2200" i="1" dirty="0" err="1">
                <a:latin typeface="Times New Roman" panose="02020603050405020304" pitchFamily="18" charset="0"/>
                <a:cs typeface="Times New Roman" panose="02020603050405020304" pitchFamily="18" charset="0"/>
              </a:rPr>
              <a:t>wedgeprops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textprops</a:t>
            </a:r>
            <a:r>
              <a:rPr kumimoji="0" lang="en-US" altLang="zh-CN" sz="2200" i="1" dirty="0">
                <a:latin typeface="Times New Roman" panose="02020603050405020304" pitchFamily="18" charset="0"/>
                <a:cs typeface="Times New Roman" panose="02020603050405020304" pitchFamily="18" charset="0"/>
              </a:rPr>
              <a:t>=None, center=0, 0, frame=False, </a:t>
            </a:r>
            <a:r>
              <a:rPr kumimoji="0" lang="en-US" altLang="zh-CN" sz="2200" i="1" dirty="0" err="1">
                <a:latin typeface="Times New Roman" panose="02020603050405020304" pitchFamily="18" charset="0"/>
                <a:cs typeface="Times New Roman" panose="02020603050405020304" pitchFamily="18" charset="0"/>
              </a:rPr>
              <a:t>rotatelabels</a:t>
            </a:r>
            <a:r>
              <a:rPr kumimoji="0" lang="en-US" altLang="zh-CN" sz="2200" i="1" dirty="0">
                <a:latin typeface="Times New Roman" panose="02020603050405020304" pitchFamily="18" charset="0"/>
                <a:cs typeface="Times New Roman" panose="02020603050405020304" pitchFamily="18" charset="0"/>
              </a:rPr>
              <a:t>=False, *, normalize=None, data=None)</a:t>
            </a:r>
          </a:p>
        </p:txBody>
      </p:sp>
    </p:spTree>
    <p:extLst>
      <p:ext uri="{BB962C8B-B14F-4D97-AF65-F5344CB8AC3E}">
        <p14:creationId xmlns:p14="http://schemas.microsoft.com/office/powerpoint/2010/main" val="19854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a:xfrm>
            <a:off x="254876" y="902643"/>
            <a:ext cx="11107601" cy="5052713"/>
          </a:xfrm>
        </p:spPr>
        <p:txBody>
          <a:bodyPr/>
          <a:lstStyle/>
          <a:p>
            <a:pPr marL="0" indent="457200">
              <a:buNone/>
            </a:pPr>
            <a:r>
              <a:rPr lang="en-US" altLang="zh-CN" dirty="0"/>
              <a:t>pie</a:t>
            </a:r>
            <a:r>
              <a:rPr lang="zh-CN" altLang="en-US" dirty="0"/>
              <a:t>函数的常用参数及其说明如下表。</a:t>
            </a:r>
            <a:endParaRPr lang="en-US" altLang="zh-CN" dirty="0"/>
          </a:p>
          <a:p>
            <a:pPr marL="0" indent="0">
              <a:buNone/>
            </a:pPr>
            <a:endParaRPr lang="en-US" altLang="zh-CN" dirty="0"/>
          </a:p>
          <a:p>
            <a:pPr marL="0" indent="0">
              <a:buNone/>
            </a:pP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6" name="表格 9">
            <a:extLst>
              <a:ext uri="{FF2B5EF4-FFF2-40B4-BE49-F238E27FC236}">
                <a16:creationId xmlns:a16="http://schemas.microsoft.com/office/drawing/2014/main" id="{EE695630-24A8-4590-8043-2299DD17901C}"/>
              </a:ext>
            </a:extLst>
          </p:cNvPr>
          <p:cNvGraphicFramePr>
            <a:graphicFrameLocks noGrp="1"/>
          </p:cNvGraphicFramePr>
          <p:nvPr>
            <p:extLst>
              <p:ext uri="{D42A27DB-BD31-4B8C-83A1-F6EECF244321}">
                <p14:modId xmlns:p14="http://schemas.microsoft.com/office/powerpoint/2010/main" val="3917492799"/>
              </p:ext>
            </p:extLst>
          </p:nvPr>
        </p:nvGraphicFramePr>
        <p:xfrm>
          <a:off x="829523" y="1371322"/>
          <a:ext cx="9566496" cy="4115354"/>
        </p:xfrm>
        <a:graphic>
          <a:graphicData uri="http://schemas.openxmlformats.org/drawingml/2006/table">
            <a:tbl>
              <a:tblPr firstRow="1" bandRow="1">
                <a:tableStyleId>{5C22544A-7EE6-4342-B048-85BDC9FD1C3A}</a:tableStyleId>
              </a:tblPr>
              <a:tblGrid>
                <a:gridCol w="1332312">
                  <a:extLst>
                    <a:ext uri="{9D8B030D-6E8A-4147-A177-3AD203B41FA5}">
                      <a16:colId xmlns:a16="http://schemas.microsoft.com/office/drawing/2014/main" val="2486219610"/>
                    </a:ext>
                  </a:extLst>
                </a:gridCol>
                <a:gridCol w="8234184">
                  <a:extLst>
                    <a:ext uri="{9D8B030D-6E8A-4147-A177-3AD203B41FA5}">
                      <a16:colId xmlns:a16="http://schemas.microsoft.com/office/drawing/2014/main" val="3350215076"/>
                    </a:ext>
                  </a:extLst>
                </a:gridCol>
              </a:tblGrid>
              <a:tr h="432000">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参数名称</a:t>
                      </a:r>
                    </a:p>
                  </a:txBody>
                  <a:tcPr marL="68580" marR="68580" marT="0" marB="0" anchor="ctr"/>
                </a:tc>
                <a:tc>
                  <a:txBody>
                    <a:bodyPr/>
                    <a:lstStyle/>
                    <a:p>
                      <a:pPr marL="0" algn="ctr" defTabSz="967740" rtl="0" eaLnBrk="1" latinLnBrk="0" hangingPunct="1"/>
                      <a:r>
                        <a:rPr lang="zh-CN" altLang="en-US" sz="1800" b="1" kern="1200" baseline="0" dirty="0">
                          <a:solidFill>
                            <a:schemeClr val="lt1"/>
                          </a:solidFill>
                          <a:latin typeface="Times New Roman" panose="02020603050405020304" pitchFamily="18" charset="0"/>
                          <a:ea typeface="+mn-ea"/>
                          <a:cs typeface="+mn-cs"/>
                        </a:rPr>
                        <a:t>参数说明</a:t>
                      </a:r>
                    </a:p>
                  </a:txBody>
                  <a:tcPr marL="68580" marR="68580" marT="0" marB="0" anchor="ctr"/>
                </a:tc>
                <a:extLst>
                  <a:ext uri="{0D108BD9-81ED-4DB2-BD59-A6C34878D82A}">
                    <a16:rowId xmlns:a16="http://schemas.microsoft.com/office/drawing/2014/main" val="101937486"/>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。表示用于绘制饼图的数据。无默认值</a:t>
                      </a:r>
                    </a:p>
                  </a:txBody>
                  <a:tcPr marL="68580" marR="68580" marT="0" marB="0" anchor="ctr"/>
                </a:tc>
                <a:extLst>
                  <a:ext uri="{0D108BD9-81ED-4DB2-BD59-A6C34878D82A}">
                    <a16:rowId xmlns:a16="http://schemas.microsoft.com/office/drawing/2014/main" val="481423965"/>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explode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。表示指定饼块距离饼图圆心的偏移距离。默认为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51813464"/>
                  </a:ext>
                </a:extLst>
              </a:tr>
              <a:tr h="432000">
                <a:tc>
                  <a:txBody>
                    <a:bodyPr/>
                    <a:lstStyle/>
                    <a:p>
                      <a:pPr marL="0" algn="l" defTabSz="967740" rtl="0" eaLnBrk="1" latinLnBrk="0" hangingPunct="1"/>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labels</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。表示指定每一项的标签名称。默认为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69487"/>
                  </a:ext>
                </a:extLst>
              </a:tr>
              <a:tr h="432000">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color</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或包含颜色字符串的</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。表示饼图颜色。默认为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562582"/>
                  </a:ext>
                </a:extLst>
              </a:tr>
              <a:tr h="432000">
                <a:tc>
                  <a:txBody>
                    <a:bodyPr/>
                    <a:lstStyle/>
                    <a:p>
                      <a:pPr marL="0" algn="l" defTabSz="967740" rtl="0" eaLnBrk="1" latinLnBrk="0" hangingPunct="1"/>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autopct</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。表示指定数值的显示方式。默认为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5982808"/>
                  </a:ext>
                </a:extLst>
              </a:tr>
              <a:tr h="659354">
                <a:tc>
                  <a:txBody>
                    <a:bodyPr/>
                    <a:lstStyle/>
                    <a:p>
                      <a:pPr marL="0" algn="l" defTabSz="967740" rtl="0" eaLnBrk="1" latinLnBrk="0" hangingPunct="1"/>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pctdistance</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。表示每个饼图切片的中心与</a:t>
                      </a:r>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autopct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生成的文本之间的比率。默认为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4582905"/>
                  </a:ext>
                </a:extLst>
              </a:tr>
              <a:tr h="432000">
                <a:tc>
                  <a:txBody>
                    <a:bodyPr/>
                    <a:lstStyle/>
                    <a:p>
                      <a:pPr marL="0" algn="l" defTabSz="967740" rtl="0" eaLnBrk="1" latinLnBrk="0" hangingPunct="1"/>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labeldistance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l" defTabSz="967740" rtl="0" eaLnBrk="1" latinLnBrk="0" hangingPunct="1"/>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。表示绘制的饼图标签离圆心的距离。默认为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1216518"/>
                  </a:ext>
                </a:extLst>
              </a:tr>
              <a:tr h="432000">
                <a:tc>
                  <a:txBody>
                    <a:bodyPr/>
                    <a:lstStyle/>
                    <a:p>
                      <a:pPr algn="just"/>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radius</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。表示饼图的半径。默认为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9063022"/>
                  </a:ext>
                </a:extLst>
              </a:tr>
            </a:tbl>
          </a:graphicData>
        </a:graphic>
      </p:graphicFrame>
      <p:sp>
        <p:nvSpPr>
          <p:cNvPr id="4" name="文本框 2">
            <a:extLst>
              <a:ext uri="{FF2B5EF4-FFF2-40B4-BE49-F238E27FC236}">
                <a16:creationId xmlns:a16="http://schemas.microsoft.com/office/drawing/2014/main" id="{E38D5170-0854-A841-AC86-4579B780F7BD}"/>
              </a:ext>
            </a:extLst>
          </p:cNvPr>
          <p:cNvSpPr txBox="1">
            <a:spLocks noChangeArrowheads="1"/>
          </p:cNvSpPr>
          <p:nvPr/>
        </p:nvSpPr>
        <p:spPr bwMode="auto">
          <a:xfrm>
            <a:off x="127438" y="5486676"/>
            <a:ext cx="11937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zh-CN" sz="2000" dirty="0">
                <a:solidFill>
                  <a:srgbClr val="000000"/>
                </a:solidFill>
              </a:rPr>
              <a:t>该构造函数参数较多，其中x为数值列表，作为饼图的数据。explode指定饼图中突出的分片。labels设置各个分片的标签。colors设置各个分片的颜色。autopct设置标签中的数字格式。shadow设置是否有阴影。startangle设置从哪个角度开始绘制圆饼。</a:t>
            </a:r>
          </a:p>
        </p:txBody>
      </p:sp>
    </p:spTree>
    <p:extLst>
      <p:ext uri="{BB962C8B-B14F-4D97-AF65-F5344CB8AC3E}">
        <p14:creationId xmlns:p14="http://schemas.microsoft.com/office/powerpoint/2010/main" val="9832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2" name="文本框 2">
            <a:extLst>
              <a:ext uri="{FF2B5EF4-FFF2-40B4-BE49-F238E27FC236}">
                <a16:creationId xmlns:a16="http://schemas.microsoft.com/office/drawing/2014/main" id="{51319651-B573-9475-BD3E-A91C076D2BF6}"/>
              </a:ext>
            </a:extLst>
          </p:cNvPr>
          <p:cNvSpPr txBox="1">
            <a:spLocks noChangeArrowheads="1"/>
          </p:cNvSpPr>
          <p:nvPr/>
        </p:nvSpPr>
        <p:spPr bwMode="auto">
          <a:xfrm>
            <a:off x="0" y="1298576"/>
            <a:ext cx="75184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下列代码演示了一个最基本的饼图：</a:t>
            </a:r>
          </a:p>
        </p:txBody>
      </p:sp>
      <p:sp>
        <p:nvSpPr>
          <p:cNvPr id="4" name="文本框 2">
            <a:extLst>
              <a:ext uri="{FF2B5EF4-FFF2-40B4-BE49-F238E27FC236}">
                <a16:creationId xmlns:a16="http://schemas.microsoft.com/office/drawing/2014/main" id="{5B5B6617-9F25-931F-BEA4-710E0C8D3E08}"/>
              </a:ext>
            </a:extLst>
          </p:cNvPr>
          <p:cNvSpPr txBox="1">
            <a:spLocks noChangeArrowheads="1"/>
          </p:cNvSpPr>
          <p:nvPr/>
        </p:nvSpPr>
        <p:spPr bwMode="auto">
          <a:xfrm>
            <a:off x="243681" y="2079783"/>
            <a:ext cx="7751763"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zh-CN" sz="2000" dirty="0">
                <a:solidFill>
                  <a:srgbClr val="000000"/>
                </a:solidFill>
              </a:rPr>
              <a:t>import matplotlib.pyplot as plt</a:t>
            </a:r>
          </a:p>
          <a:p>
            <a:pPr algn="just" eaLnBrk="1" hangingPunct="1"/>
            <a:endParaRPr lang="zh-CN" altLang="zh-CN" sz="2000" dirty="0">
              <a:solidFill>
                <a:srgbClr val="000000"/>
              </a:solidFill>
            </a:endParaRPr>
          </a:p>
          <a:p>
            <a:pPr algn="just" eaLnBrk="1" hangingPunct="1"/>
            <a:r>
              <a:rPr lang="zh-CN" altLang="zh-CN" sz="2000" dirty="0">
                <a:solidFill>
                  <a:srgbClr val="000000"/>
                </a:solidFill>
              </a:rPr>
              <a:t>labels = '大一', '大二', '大三', '大四'</a:t>
            </a:r>
          </a:p>
          <a:p>
            <a:pPr algn="just" eaLnBrk="1" hangingPunct="1"/>
            <a:r>
              <a:rPr lang="zh-CN" altLang="zh-CN" sz="2000" dirty="0">
                <a:solidFill>
                  <a:srgbClr val="000000"/>
                </a:solidFill>
              </a:rPr>
              <a:t>sizes = [15, 30, 45, 10]</a:t>
            </a:r>
          </a:p>
          <a:p>
            <a:pPr algn="just" eaLnBrk="1" hangingPunct="1"/>
            <a:r>
              <a:rPr lang="zh-CN" altLang="zh-CN" sz="2000" dirty="0">
                <a:solidFill>
                  <a:srgbClr val="000000"/>
                </a:solidFill>
              </a:rPr>
              <a:t>explode = (0, 0.1, 0, 0)  # 将“大二”突出显示</a:t>
            </a:r>
          </a:p>
          <a:p>
            <a:pPr algn="just" eaLnBrk="1" hangingPunct="1"/>
            <a:endParaRPr lang="zh-CN" altLang="zh-CN" sz="2000" dirty="0">
              <a:solidFill>
                <a:srgbClr val="000000"/>
              </a:solidFill>
            </a:endParaRPr>
          </a:p>
          <a:p>
            <a:pPr algn="just" eaLnBrk="1" hangingPunct="1"/>
            <a:r>
              <a:rPr lang="zh-CN" altLang="zh-CN" sz="2000" dirty="0">
                <a:solidFill>
                  <a:srgbClr val="000000"/>
                </a:solidFill>
              </a:rPr>
              <a:t>fig1, ax1 = plt.subplots()</a:t>
            </a:r>
          </a:p>
          <a:p>
            <a:pPr algn="just" eaLnBrk="1" hangingPunct="1"/>
            <a:r>
              <a:rPr lang="zh-CN" altLang="zh-CN" sz="2000" dirty="0">
                <a:solidFill>
                  <a:srgbClr val="000000"/>
                </a:solidFill>
              </a:rPr>
              <a:t>ax1.pie(sizes, explode=explode, labels=labels, autopct='%1.1f%%',</a:t>
            </a:r>
          </a:p>
          <a:p>
            <a:pPr algn="just" eaLnBrk="1" hangingPunct="1"/>
            <a:r>
              <a:rPr lang="zh-CN" altLang="zh-CN" sz="2000" dirty="0">
                <a:solidFill>
                  <a:srgbClr val="000000"/>
                </a:solidFill>
              </a:rPr>
              <a:t>        shadow=True, startangle=90)</a:t>
            </a:r>
          </a:p>
          <a:p>
            <a:pPr algn="just" eaLnBrk="1" hangingPunct="1"/>
            <a:r>
              <a:rPr lang="zh-CN" altLang="zh-CN" sz="2000" dirty="0">
                <a:solidFill>
                  <a:srgbClr val="000000"/>
                </a:solidFill>
              </a:rPr>
              <a:t>ax1.axis('equal')  # 确保饼图是个圆形</a:t>
            </a:r>
          </a:p>
          <a:p>
            <a:pPr algn="just" eaLnBrk="1" hangingPunct="1"/>
            <a:endParaRPr lang="zh-CN" altLang="zh-CN" sz="2000" dirty="0">
              <a:solidFill>
                <a:srgbClr val="000000"/>
              </a:solidFill>
            </a:endParaRPr>
          </a:p>
          <a:p>
            <a:pPr algn="just" eaLnBrk="1" hangingPunct="1"/>
            <a:r>
              <a:rPr lang="zh-CN" altLang="zh-CN" sz="2000" dirty="0">
                <a:solidFill>
                  <a:srgbClr val="000000"/>
                </a:solidFill>
              </a:rPr>
              <a:t>plt.show()</a:t>
            </a:r>
          </a:p>
        </p:txBody>
      </p:sp>
      <p:pic>
        <p:nvPicPr>
          <p:cNvPr id="5" name="图片 10">
            <a:extLst>
              <a:ext uri="{FF2B5EF4-FFF2-40B4-BE49-F238E27FC236}">
                <a16:creationId xmlns:a16="http://schemas.microsoft.com/office/drawing/2014/main" id="{211F2B6F-ED39-86CE-3730-285C4A49E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444" y="2079783"/>
            <a:ext cx="3966852" cy="297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324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7" name="文本框 6">
            <a:extLst>
              <a:ext uri="{FF2B5EF4-FFF2-40B4-BE49-F238E27FC236}">
                <a16:creationId xmlns:a16="http://schemas.microsoft.com/office/drawing/2014/main" id="{D06FCDCF-9299-55D4-7E7C-145525937D30}"/>
              </a:ext>
            </a:extLst>
          </p:cNvPr>
          <p:cNvSpPr txBox="1"/>
          <p:nvPr/>
        </p:nvSpPr>
        <p:spPr>
          <a:xfrm>
            <a:off x="2349500" y="1727538"/>
            <a:ext cx="6096000" cy="2031325"/>
          </a:xfrm>
          <a:prstGeom prst="rect">
            <a:avLst/>
          </a:prstGeom>
          <a:noFill/>
        </p:spPr>
        <p:txBody>
          <a:bodyPr wrap="square">
            <a:spAutoFit/>
          </a:bodyPr>
          <a:lstStyle/>
          <a:p>
            <a:r>
              <a:rPr lang="zh-CN" altLang="en-US" dirty="0"/>
              <a:t>label = ['城镇就业人员', '乡村就业人员']</a:t>
            </a:r>
          </a:p>
          <a:p>
            <a:r>
              <a:rPr lang="zh-CN" altLang="en-US" dirty="0"/>
              <a:t>explode = [0.01, 0.01]  # 设定各项距离圆心n个半径</a:t>
            </a:r>
          </a:p>
          <a:p>
            <a:r>
              <a:rPr lang="zh-CN" altLang="en-US" dirty="0"/>
              <a:t>p = plt.figure(figsize=(</a:t>
            </a:r>
            <a:r>
              <a:rPr lang="en-US" altLang="zh-CN" dirty="0"/>
              <a:t>8</a:t>
            </a:r>
            <a:r>
              <a:rPr lang="zh-CN" altLang="en-US" dirty="0"/>
              <a:t>, 6), dpi=80)  # 设置画布</a:t>
            </a:r>
          </a:p>
          <a:p>
            <a:r>
              <a:rPr lang="zh-CN" altLang="en-US" dirty="0"/>
              <a:t>plt.pie(values[-1, 3:5], explode=explode, </a:t>
            </a:r>
          </a:p>
          <a:p>
            <a:r>
              <a:rPr lang="zh-CN" altLang="en-US" dirty="0"/>
              <a:t>    labels=label, autopct='%1.1f%%')</a:t>
            </a:r>
          </a:p>
          <a:p>
            <a:r>
              <a:rPr lang="zh-CN" altLang="en-US" dirty="0"/>
              <a:t>plt.title('2019年城乡就业人数分布饼图')</a:t>
            </a:r>
          </a:p>
          <a:p>
            <a:r>
              <a:rPr lang="zh-CN" altLang="en-US" dirty="0"/>
              <a:t>plt.show()</a:t>
            </a:r>
          </a:p>
        </p:txBody>
      </p:sp>
    </p:spTree>
    <p:extLst>
      <p:ext uri="{BB962C8B-B14F-4D97-AF65-F5344CB8AC3E}">
        <p14:creationId xmlns:p14="http://schemas.microsoft.com/office/powerpoint/2010/main" val="396845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b. 堆积条形图（堆积柱状图）：柱状图的一个变形类型，用于比较组内占比情况，同时可以比较各组每部分及整体大小。</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6" name="图片 11">
            <a:extLst>
              <a:ext uri="{FF2B5EF4-FFF2-40B4-BE49-F238E27FC236}">
                <a16:creationId xmlns:a16="http://schemas.microsoft.com/office/drawing/2014/main" id="{9BFF384A-D169-E630-7DB6-4D0469D953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1291" y="2073275"/>
            <a:ext cx="3629025"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095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0">
              <a:buClr>
                <a:srgbClr val="000066"/>
              </a:buClr>
              <a:buNone/>
            </a:pPr>
            <a:r>
              <a:rPr lang="en-US" altLang="zh-CN" sz="2000" b="1" dirty="0"/>
              <a:t>5. </a:t>
            </a:r>
            <a:r>
              <a:rPr lang="zh-CN" altLang="en-US" sz="2000" b="1" dirty="0"/>
              <a:t>绘制箱线图</a:t>
            </a:r>
            <a:endParaRPr lang="en-US" altLang="zh-CN" sz="2000" b="1" dirty="0"/>
          </a:p>
          <a:p>
            <a:r>
              <a:rPr lang="zh-CN" altLang="en-US" dirty="0"/>
              <a:t>箱线图（</a:t>
            </a:r>
            <a:r>
              <a:rPr lang="en-US" altLang="zh-CN" dirty="0"/>
              <a:t>Boxplot</a:t>
            </a:r>
            <a:r>
              <a:rPr lang="zh-CN" altLang="en-US" dirty="0"/>
              <a:t>）也称箱须图，其绘制需使用常用的统计量，便能提供有关数据位置和分散情况的关键信息，尤其在比较不同特征时，更可表现其分散程度差异。</a:t>
            </a:r>
            <a:endParaRPr lang="en-US" altLang="zh-CN" dirty="0"/>
          </a:p>
          <a:p>
            <a:r>
              <a:rPr lang="en-US" altLang="zh-CN" dirty="0" err="1"/>
              <a:t>pyplot</a:t>
            </a:r>
            <a:r>
              <a:rPr lang="zh-CN" altLang="en-US" dirty="0"/>
              <a:t>中绘制箱线图的函数为</a:t>
            </a:r>
            <a:r>
              <a:rPr lang="en-US" altLang="zh-CN" dirty="0"/>
              <a:t>boxplot</a:t>
            </a:r>
            <a:r>
              <a:rPr lang="zh-CN" altLang="en-US" dirty="0"/>
              <a:t>，</a:t>
            </a:r>
            <a:r>
              <a:rPr lang="en-US" altLang="zh-CN" dirty="0"/>
              <a:t>boxplot</a:t>
            </a:r>
            <a:r>
              <a:rPr lang="zh-CN" altLang="en-US" dirty="0"/>
              <a:t>函数的基本使用格式如下。</a:t>
            </a:r>
            <a:endParaRPr lang="en-US" altLang="zh-CN" dirty="0"/>
          </a:p>
          <a:p>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4" name="TextBox 5">
            <a:extLst>
              <a:ext uri="{FF2B5EF4-FFF2-40B4-BE49-F238E27FC236}">
                <a16:creationId xmlns:a16="http://schemas.microsoft.com/office/drawing/2014/main" id="{18F78606-C385-468D-AE74-A35F9F6AAEB4}"/>
              </a:ext>
            </a:extLst>
          </p:cNvPr>
          <p:cNvSpPr txBox="1">
            <a:spLocks noChangeArrowheads="1"/>
          </p:cNvSpPr>
          <p:nvPr/>
        </p:nvSpPr>
        <p:spPr bwMode="auto">
          <a:xfrm>
            <a:off x="1208881" y="3291606"/>
            <a:ext cx="97742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8775">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kumimoji="0" lang="en-US" altLang="zh-CN" sz="2200" i="1" dirty="0" err="1">
                <a:latin typeface="Times New Roman" panose="02020603050405020304" pitchFamily="18" charset="0"/>
                <a:cs typeface="Times New Roman" panose="02020603050405020304" pitchFamily="18" charset="0"/>
              </a:rPr>
              <a:t>matplotlib.pyplot.boxplot</a:t>
            </a:r>
            <a:r>
              <a:rPr kumimoji="0" lang="en-US" altLang="zh-CN" sz="2200" i="1" dirty="0">
                <a:latin typeface="Times New Roman" panose="02020603050405020304" pitchFamily="18" charset="0"/>
                <a:cs typeface="Times New Roman" panose="02020603050405020304" pitchFamily="18" charset="0"/>
              </a:rPr>
              <a:t>(x, notch=None, </a:t>
            </a:r>
            <a:r>
              <a:rPr kumimoji="0" lang="en-US" altLang="zh-CN" sz="2200" i="1" dirty="0" err="1">
                <a:latin typeface="Times New Roman" panose="02020603050405020304" pitchFamily="18" charset="0"/>
                <a:cs typeface="Times New Roman" panose="02020603050405020304" pitchFamily="18" charset="0"/>
              </a:rPr>
              <a:t>sym</a:t>
            </a:r>
            <a:r>
              <a:rPr kumimoji="0" lang="en-US" altLang="zh-CN" sz="2200" i="1" dirty="0">
                <a:latin typeface="Times New Roman" panose="02020603050405020304" pitchFamily="18" charset="0"/>
                <a:cs typeface="Times New Roman" panose="02020603050405020304" pitchFamily="18" charset="0"/>
              </a:rPr>
              <a:t>=None, vert=None, </a:t>
            </a:r>
            <a:r>
              <a:rPr kumimoji="0" lang="en-US" altLang="zh-CN" sz="2200" i="1" dirty="0" err="1">
                <a:latin typeface="Times New Roman" panose="02020603050405020304" pitchFamily="18" charset="0"/>
                <a:cs typeface="Times New Roman" panose="02020603050405020304" pitchFamily="18" charset="0"/>
              </a:rPr>
              <a:t>whis</a:t>
            </a:r>
            <a:r>
              <a:rPr kumimoji="0" lang="en-US" altLang="zh-CN" sz="2200" i="1" dirty="0">
                <a:latin typeface="Times New Roman" panose="02020603050405020304" pitchFamily="18" charset="0"/>
                <a:cs typeface="Times New Roman" panose="02020603050405020304" pitchFamily="18" charset="0"/>
              </a:rPr>
              <a:t>=None, positions=None, widths=None, </a:t>
            </a:r>
            <a:r>
              <a:rPr kumimoji="0" lang="en-US" altLang="zh-CN" sz="2200" i="1" dirty="0" err="1">
                <a:latin typeface="Times New Roman" panose="02020603050405020304" pitchFamily="18" charset="0"/>
                <a:cs typeface="Times New Roman" panose="02020603050405020304" pitchFamily="18" charset="0"/>
              </a:rPr>
              <a:t>patch_artist</a:t>
            </a:r>
            <a:r>
              <a:rPr kumimoji="0" lang="en-US" altLang="zh-CN" sz="2200" i="1" dirty="0">
                <a:latin typeface="Times New Roman" panose="02020603050405020304" pitchFamily="18" charset="0"/>
                <a:cs typeface="Times New Roman" panose="02020603050405020304" pitchFamily="18" charset="0"/>
              </a:rPr>
              <a:t>=None, bootstrap=None, </a:t>
            </a:r>
            <a:r>
              <a:rPr kumimoji="0" lang="en-US" altLang="zh-CN" sz="2200" i="1" dirty="0" err="1">
                <a:latin typeface="Times New Roman" panose="02020603050405020304" pitchFamily="18" charset="0"/>
                <a:cs typeface="Times New Roman" panose="02020603050405020304" pitchFamily="18" charset="0"/>
              </a:rPr>
              <a:t>usermedians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conf_intervals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meanline</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showmeans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showcaps</a:t>
            </a:r>
            <a:r>
              <a:rPr kumimoji="0" lang="en-US" altLang="zh-CN" sz="2200" i="1" dirty="0">
                <a:latin typeface="Times New Roman" panose="02020603050405020304" pitchFamily="18" charset="0"/>
                <a:cs typeface="Times New Roman" panose="02020603050405020304" pitchFamily="18" charset="0"/>
              </a:rPr>
              <a:t>=None, showbox=None, </a:t>
            </a:r>
            <a:r>
              <a:rPr kumimoji="0" lang="en-US" altLang="zh-CN" sz="2200" i="1" dirty="0" err="1">
                <a:latin typeface="Times New Roman" panose="02020603050405020304" pitchFamily="18" charset="0"/>
                <a:cs typeface="Times New Roman" panose="02020603050405020304" pitchFamily="18" charset="0"/>
              </a:rPr>
              <a:t>showfliers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boxprops</a:t>
            </a:r>
            <a:r>
              <a:rPr kumimoji="0" lang="en-US" altLang="zh-CN" sz="2200" i="1" dirty="0">
                <a:latin typeface="Times New Roman" panose="02020603050405020304" pitchFamily="18" charset="0"/>
                <a:cs typeface="Times New Roman" panose="02020603050405020304" pitchFamily="18" charset="0"/>
              </a:rPr>
              <a:t>=None, labels=None, </a:t>
            </a:r>
            <a:r>
              <a:rPr kumimoji="0" lang="en-US" altLang="zh-CN" sz="2200" i="1" dirty="0" err="1">
                <a:latin typeface="Times New Roman" panose="02020603050405020304" pitchFamily="18" charset="0"/>
                <a:cs typeface="Times New Roman" panose="02020603050405020304" pitchFamily="18" charset="0"/>
              </a:rPr>
              <a:t>flierprops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medianprops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meanprops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capprops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whiskerprops</a:t>
            </a:r>
            <a:r>
              <a:rPr kumimoji="0" lang="en-US" altLang="zh-CN" sz="2200" i="1" dirty="0">
                <a:latin typeface="Times New Roman" panose="02020603050405020304" pitchFamily="18" charset="0"/>
                <a:cs typeface="Times New Roman" panose="02020603050405020304" pitchFamily="18" charset="0"/>
              </a:rPr>
              <a:t>=None, </a:t>
            </a:r>
            <a:r>
              <a:rPr kumimoji="0" lang="en-US" altLang="zh-CN" sz="2200" i="1" dirty="0" err="1">
                <a:latin typeface="Times New Roman" panose="02020603050405020304" pitchFamily="18" charset="0"/>
                <a:cs typeface="Times New Roman" panose="02020603050405020304" pitchFamily="18" charset="0"/>
              </a:rPr>
              <a:t>manage_xticks</a:t>
            </a:r>
            <a:r>
              <a:rPr kumimoji="0" lang="en-US" altLang="zh-CN" sz="2200" i="1" dirty="0">
                <a:latin typeface="Times New Roman" panose="02020603050405020304" pitchFamily="18" charset="0"/>
                <a:cs typeface="Times New Roman" panose="02020603050405020304" pitchFamily="18" charset="0"/>
              </a:rPr>
              <a:t>=True, </a:t>
            </a:r>
            <a:r>
              <a:rPr kumimoji="0" lang="en-US" altLang="zh-CN" sz="2200" i="1" dirty="0" err="1">
                <a:latin typeface="Times New Roman" panose="02020603050405020304" pitchFamily="18" charset="0"/>
                <a:cs typeface="Times New Roman" panose="02020603050405020304" pitchFamily="18" charset="0"/>
              </a:rPr>
              <a:t>autorange</a:t>
            </a:r>
            <a:r>
              <a:rPr kumimoji="0" lang="en-US" altLang="zh-CN" sz="2200" i="1" dirty="0">
                <a:latin typeface="Times New Roman" panose="02020603050405020304" pitchFamily="18" charset="0"/>
                <a:cs typeface="Times New Roman" panose="02020603050405020304" pitchFamily="18" charset="0"/>
              </a:rPr>
              <a:t>=False, </a:t>
            </a:r>
            <a:r>
              <a:rPr kumimoji="0" lang="en-US" altLang="zh-CN" sz="2200" i="1" dirty="0" err="1">
                <a:latin typeface="Times New Roman" panose="02020603050405020304" pitchFamily="18" charset="0"/>
                <a:cs typeface="Times New Roman" panose="02020603050405020304" pitchFamily="18" charset="0"/>
              </a:rPr>
              <a:t>zorder</a:t>
            </a:r>
            <a:r>
              <a:rPr kumimoji="0" lang="en-US" altLang="zh-CN" sz="2200" i="1" dirty="0">
                <a:latin typeface="Times New Roman" panose="02020603050405020304" pitchFamily="18" charset="0"/>
                <a:cs typeface="Times New Roman" panose="02020603050405020304" pitchFamily="18" charset="0"/>
              </a:rPr>
              <a:t>=None, *, data=None)</a:t>
            </a:r>
          </a:p>
        </p:txBody>
      </p:sp>
    </p:spTree>
    <p:extLst>
      <p:ext uri="{BB962C8B-B14F-4D97-AF65-F5344CB8AC3E}">
        <p14:creationId xmlns:p14="http://schemas.microsoft.com/office/powerpoint/2010/main" val="27460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E74D8C-07E5-48A9-8556-3DF9CF7EE52A}"/>
              </a:ext>
            </a:extLst>
          </p:cNvPr>
          <p:cNvSpPr>
            <a:spLocks noGrp="1"/>
          </p:cNvSpPr>
          <p:nvPr>
            <p:ph idx="1"/>
          </p:nvPr>
        </p:nvSpPr>
        <p:spPr/>
        <p:txBody>
          <a:bodyPr/>
          <a:lstStyle/>
          <a:p>
            <a:pPr marL="0" indent="457200">
              <a:buNone/>
            </a:pPr>
            <a:r>
              <a:rPr lang="en-US" altLang="zh-CN" dirty="0"/>
              <a:t>boxplot</a:t>
            </a:r>
            <a:r>
              <a:rPr lang="zh-CN" altLang="en-US" dirty="0"/>
              <a:t>函数的常用参数及其说明，如下表。</a:t>
            </a:r>
            <a:endParaRPr lang="en-US" altLang="zh-CN" dirty="0"/>
          </a:p>
        </p:txBody>
      </p:sp>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graphicFrame>
        <p:nvGraphicFramePr>
          <p:cNvPr id="5" name="表格 9">
            <a:extLst>
              <a:ext uri="{FF2B5EF4-FFF2-40B4-BE49-F238E27FC236}">
                <a16:creationId xmlns:a16="http://schemas.microsoft.com/office/drawing/2014/main" id="{10CAD6AF-FCFE-408B-B2B2-CFDC5B22BB09}"/>
              </a:ext>
            </a:extLst>
          </p:cNvPr>
          <p:cNvGraphicFramePr>
            <a:graphicFrameLocks noGrp="1"/>
          </p:cNvGraphicFramePr>
          <p:nvPr>
            <p:extLst>
              <p:ext uri="{D42A27DB-BD31-4B8C-83A1-F6EECF244321}">
                <p14:modId xmlns:p14="http://schemas.microsoft.com/office/powerpoint/2010/main" val="858961430"/>
              </p:ext>
            </p:extLst>
          </p:nvPr>
        </p:nvGraphicFramePr>
        <p:xfrm>
          <a:off x="2331537" y="1902537"/>
          <a:ext cx="7528926" cy="3456000"/>
        </p:xfrm>
        <a:graphic>
          <a:graphicData uri="http://schemas.openxmlformats.org/drawingml/2006/table">
            <a:tbl>
              <a:tblPr firstRow="1" bandRow="1">
                <a:tableStyleId>{5C22544A-7EE6-4342-B048-85BDC9FD1C3A}</a:tableStyleId>
              </a:tblPr>
              <a:tblGrid>
                <a:gridCol w="1216903">
                  <a:extLst>
                    <a:ext uri="{9D8B030D-6E8A-4147-A177-3AD203B41FA5}">
                      <a16:colId xmlns:a16="http://schemas.microsoft.com/office/drawing/2014/main" val="2486219610"/>
                    </a:ext>
                  </a:extLst>
                </a:gridCol>
                <a:gridCol w="6312023">
                  <a:extLst>
                    <a:ext uri="{9D8B030D-6E8A-4147-A177-3AD203B41FA5}">
                      <a16:colId xmlns:a16="http://schemas.microsoft.com/office/drawing/2014/main" val="3350215076"/>
                    </a:ext>
                  </a:extLst>
                </a:gridCol>
              </a:tblGrid>
              <a:tr h="432000">
                <a:tc>
                  <a:txBody>
                    <a:bodyPr/>
                    <a:lstStyle/>
                    <a:p>
                      <a:pPr algn="ctr"/>
                      <a:r>
                        <a:rPr lang="zh-CN" altLang="en-US" sz="1800" b="1" kern="1200" baseline="0" dirty="0">
                          <a:solidFill>
                            <a:schemeClr val="lt1"/>
                          </a:solidFill>
                          <a:latin typeface="Times New Roman" panose="02020603050405020304" pitchFamily="18" charset="0"/>
                          <a:ea typeface="+mn-ea"/>
                          <a:cs typeface="+mn-cs"/>
                        </a:rPr>
                        <a:t>参数名称</a:t>
                      </a:r>
                    </a:p>
                  </a:txBody>
                  <a:tcPr marL="68580" marR="68580" marT="0" marB="0" anchor="ctr"/>
                </a:tc>
                <a:tc>
                  <a:txBody>
                    <a:bodyPr/>
                    <a:lstStyle/>
                    <a:p>
                      <a:pPr algn="ctr"/>
                      <a:r>
                        <a:rPr lang="zh-CN" altLang="en-US" sz="1800" b="1" kern="1200" baseline="0" dirty="0">
                          <a:solidFill>
                            <a:schemeClr val="lt1"/>
                          </a:solidFill>
                          <a:latin typeface="Times New Roman" panose="02020603050405020304" pitchFamily="18" charset="0"/>
                          <a:ea typeface="+mn-ea"/>
                          <a:cs typeface="+mn-cs"/>
                        </a:rPr>
                        <a:t>参数说明</a:t>
                      </a:r>
                    </a:p>
                  </a:txBody>
                  <a:tcPr marL="68580" marR="68580" marT="0" marB="0" anchor="ctr"/>
                </a:tc>
                <a:extLst>
                  <a:ext uri="{0D108BD9-81ED-4DB2-BD59-A6C34878D82A}">
                    <a16:rowId xmlns:a16="http://schemas.microsoft.com/office/drawing/2014/main" val="101937486"/>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。表示用于绘制箱线图的数据。无默认值</a:t>
                      </a:r>
                    </a:p>
                  </a:txBody>
                  <a:tcPr marL="68580" marR="68580" marT="0" marB="0" anchor="ctr"/>
                </a:tc>
                <a:extLst>
                  <a:ext uri="{0D108BD9-81ED-4DB2-BD59-A6C34878D82A}">
                    <a16:rowId xmlns:a16="http://schemas.microsoft.com/office/drawing/2014/main" val="481423965"/>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notch</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。表示中间箱体是否有缺口。默认为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51813464"/>
                  </a:ext>
                </a:extLst>
              </a:tr>
              <a:tr h="432000">
                <a:tc>
                  <a:txBody>
                    <a:bodyPr/>
                    <a:lstStyle/>
                    <a:p>
                      <a:pPr algn="just"/>
                      <a:r>
                        <a:rPr lang="en-US" sz="1800" kern="100" baseline="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sym</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接收特定</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。表示指定异常点形状。默认为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69487"/>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vert</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。表示图形是纵向或横向。默认为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562582"/>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positions</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。表示图形位置。默认为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5982808"/>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widths</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array</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。表示每个箱体的宽度。默认为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4582905"/>
                  </a:ext>
                </a:extLst>
              </a:tr>
              <a:tr h="432000">
                <a:tc>
                  <a:txBody>
                    <a:bodyPr/>
                    <a:lstStyle/>
                    <a:p>
                      <a:pPr algn="just"/>
                      <a:r>
                        <a:rPr 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labels</a:t>
                      </a:r>
                      <a:endParaRPr lang="zh-CN" altLang="en-US" sz="1800" kern="100" baseline="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接收</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sequence</a:t>
                      </a:r>
                      <a:r>
                        <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。表示指定每个数据集的标签。默认为</a:t>
                      </a:r>
                      <a:r>
                        <a:rPr 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None</a:t>
                      </a:r>
                      <a:endParaRPr lang="zh-CN" altLang="en-US" sz="1800" kern="100" baseline="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1216518"/>
                  </a:ext>
                </a:extLst>
              </a:tr>
            </a:tbl>
          </a:graphicData>
        </a:graphic>
      </p:graphicFrame>
    </p:spTree>
    <p:extLst>
      <p:ext uri="{BB962C8B-B14F-4D97-AF65-F5344CB8AC3E}">
        <p14:creationId xmlns:p14="http://schemas.microsoft.com/office/powerpoint/2010/main" val="48674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p:txBody>
          <a:bodyPr/>
          <a:lstStyle/>
          <a:p>
            <a:r>
              <a:rPr lang="zh-CN" altLang="en-US" dirty="0"/>
              <a:t>使用</a:t>
            </a:r>
            <a:r>
              <a:rPr lang="en-US" altLang="zh-CN" dirty="0"/>
              <a:t>Matplotlib</a:t>
            </a:r>
            <a:r>
              <a:rPr lang="zh-CN" altLang="en-US" dirty="0"/>
              <a:t>绘制进阶图形</a:t>
            </a:r>
          </a:p>
        </p:txBody>
      </p:sp>
      <p:sp>
        <p:nvSpPr>
          <p:cNvPr id="7" name="文本框 6">
            <a:extLst>
              <a:ext uri="{FF2B5EF4-FFF2-40B4-BE49-F238E27FC236}">
                <a16:creationId xmlns:a16="http://schemas.microsoft.com/office/drawing/2014/main" id="{5685535B-8769-E835-01E4-8C630BB71D3F}"/>
              </a:ext>
            </a:extLst>
          </p:cNvPr>
          <p:cNvSpPr txBox="1"/>
          <p:nvPr/>
        </p:nvSpPr>
        <p:spPr>
          <a:xfrm>
            <a:off x="2425700" y="2005737"/>
            <a:ext cx="6096000" cy="1754326"/>
          </a:xfrm>
          <a:prstGeom prst="rect">
            <a:avLst/>
          </a:prstGeom>
          <a:noFill/>
        </p:spPr>
        <p:txBody>
          <a:bodyPr wrap="square">
            <a:spAutoFit/>
          </a:bodyPr>
          <a:lstStyle/>
          <a:p>
            <a:r>
              <a:rPr lang="zh-CN" altLang="en-US" dirty="0"/>
              <a:t>label= ['城镇就业人员', '乡村就业人员']</a:t>
            </a:r>
          </a:p>
          <a:p>
            <a:r>
              <a:rPr lang="zh-CN" altLang="en-US" dirty="0"/>
              <a:t>gdp = (list(values[:, 3]),list(values[:, 4]))</a:t>
            </a:r>
          </a:p>
          <a:p>
            <a:r>
              <a:rPr lang="zh-CN" altLang="en-US" dirty="0"/>
              <a:t>p = plt.figure(figsize=(</a:t>
            </a:r>
            <a:r>
              <a:rPr lang="en-US" altLang="zh-CN" dirty="0"/>
              <a:t>8</a:t>
            </a:r>
            <a:r>
              <a:rPr lang="zh-CN" altLang="en-US" dirty="0"/>
              <a:t>, 6), dpi=80)</a:t>
            </a:r>
          </a:p>
          <a:p>
            <a:r>
              <a:rPr lang="zh-CN" altLang="en-US" dirty="0"/>
              <a:t>plt.boxplot(gdp, notch=True, labels=label, meanline=True)</a:t>
            </a:r>
          </a:p>
          <a:p>
            <a:r>
              <a:rPr lang="zh-CN" altLang="en-US" dirty="0"/>
              <a:t>plt.title('2001～2019年城乡就业人数分布箱线图')</a:t>
            </a:r>
          </a:p>
          <a:p>
            <a:r>
              <a:rPr lang="zh-CN" altLang="en-US" dirty="0"/>
              <a:t>plt.show()</a:t>
            </a:r>
          </a:p>
        </p:txBody>
      </p:sp>
    </p:spTree>
    <p:extLst>
      <p:ext uri="{BB962C8B-B14F-4D97-AF65-F5344CB8AC3E}">
        <p14:creationId xmlns:p14="http://schemas.microsoft.com/office/powerpoint/2010/main" val="271798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a:xfrm>
            <a:off x="254876" y="359079"/>
            <a:ext cx="11645024" cy="528176"/>
          </a:xfrm>
        </p:spPr>
        <p:txBody>
          <a:bodyPr/>
          <a:lstStyle/>
          <a:p>
            <a:r>
              <a:rPr lang="zh-CN" altLang="en-US" dirty="0"/>
              <a:t>使用</a:t>
            </a:r>
            <a:r>
              <a:rPr lang="en-US" altLang="zh-CN" dirty="0"/>
              <a:t>Matplotlib</a:t>
            </a:r>
            <a:r>
              <a:rPr lang="zh-CN" altLang="en-US" dirty="0"/>
              <a:t>进行</a:t>
            </a:r>
            <a:r>
              <a:rPr lang="zh-CN" altLang="en-US" sz="2400" dirty="0">
                <a:solidFill>
                  <a:srgbClr val="000000"/>
                </a:solidFill>
              </a:rPr>
              <a:t>图表颜色和填充</a:t>
            </a:r>
            <a:br>
              <a:rPr lang="en-US" altLang="zh-CN" sz="2400" b="1" dirty="0"/>
            </a:br>
            <a:endParaRPr lang="zh-CN" altLang="en-US" dirty="0"/>
          </a:p>
        </p:txBody>
      </p:sp>
      <p:sp>
        <p:nvSpPr>
          <p:cNvPr id="5" name="文本框 3">
            <a:extLst>
              <a:ext uri="{FF2B5EF4-FFF2-40B4-BE49-F238E27FC236}">
                <a16:creationId xmlns:a16="http://schemas.microsoft.com/office/drawing/2014/main" id="{7D3AD86D-C57F-E76E-D44D-2B317291F983}"/>
              </a:ext>
            </a:extLst>
          </p:cNvPr>
          <p:cNvSpPr txBox="1">
            <a:spLocks noChangeArrowheads="1"/>
          </p:cNvSpPr>
          <p:nvPr/>
        </p:nvSpPr>
        <p:spPr bwMode="auto">
          <a:xfrm>
            <a:off x="454025" y="1323975"/>
            <a:ext cx="112839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en-US" sz="2000" dirty="0">
                <a:solidFill>
                  <a:srgbClr val="000000"/>
                </a:solidFill>
              </a:rPr>
              <a:t>颜色和线条填充是可视化图表绘制自定义中的常用方法。首先是标签的颜色更改，可以通过修改轴中的标签对象来实现：</a:t>
            </a:r>
          </a:p>
        </p:txBody>
      </p:sp>
      <p:sp>
        <p:nvSpPr>
          <p:cNvPr id="6" name="文本框 3">
            <a:extLst>
              <a:ext uri="{FF2B5EF4-FFF2-40B4-BE49-F238E27FC236}">
                <a16:creationId xmlns:a16="http://schemas.microsoft.com/office/drawing/2014/main" id="{B08AA24B-7A0B-05E9-53E3-9B136ACEDBF3}"/>
              </a:ext>
            </a:extLst>
          </p:cNvPr>
          <p:cNvSpPr txBox="1">
            <a:spLocks noChangeArrowheads="1"/>
          </p:cNvSpPr>
          <p:nvPr/>
        </p:nvSpPr>
        <p:spPr bwMode="auto">
          <a:xfrm>
            <a:off x="3413125" y="2841625"/>
            <a:ext cx="4095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sz="2000" dirty="0">
                <a:solidFill>
                  <a:srgbClr val="000000"/>
                </a:solidFill>
              </a:rPr>
              <a:t>ax1.xaxis.label.set_color('c')</a:t>
            </a:r>
          </a:p>
          <a:p>
            <a:pPr eaLnBrk="1" hangingPunct="1"/>
            <a:r>
              <a:rPr lang="zh-CN" altLang="en-US" sz="2000" dirty="0">
                <a:solidFill>
                  <a:srgbClr val="000000"/>
                </a:solidFill>
              </a:rPr>
              <a:t>ax1.yaxis.label.set_color('r')</a:t>
            </a:r>
          </a:p>
        </p:txBody>
      </p:sp>
    </p:spTree>
    <p:extLst>
      <p:ext uri="{BB962C8B-B14F-4D97-AF65-F5344CB8AC3E}">
        <p14:creationId xmlns:p14="http://schemas.microsoft.com/office/powerpoint/2010/main" val="1530582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a:xfrm>
            <a:off x="254876" y="359079"/>
            <a:ext cx="11645024" cy="528176"/>
          </a:xfrm>
        </p:spPr>
        <p:txBody>
          <a:bodyPr/>
          <a:lstStyle/>
          <a:p>
            <a:r>
              <a:rPr lang="zh-CN" altLang="en-US" dirty="0"/>
              <a:t>使用</a:t>
            </a:r>
            <a:r>
              <a:rPr lang="en-US" altLang="zh-CN" dirty="0"/>
              <a:t>Matplotlib</a:t>
            </a:r>
            <a:r>
              <a:rPr lang="zh-CN" altLang="en-US" dirty="0"/>
              <a:t>进行</a:t>
            </a:r>
            <a:r>
              <a:rPr lang="zh-CN" altLang="en-US" sz="2400" dirty="0">
                <a:solidFill>
                  <a:srgbClr val="000000"/>
                </a:solidFill>
              </a:rPr>
              <a:t>图表颜色和填充</a:t>
            </a:r>
            <a:br>
              <a:rPr lang="en-US" altLang="zh-CN" sz="2400" b="1" dirty="0"/>
            </a:br>
            <a:endParaRPr lang="zh-CN" altLang="en-US" dirty="0"/>
          </a:p>
        </p:txBody>
      </p:sp>
      <p:sp>
        <p:nvSpPr>
          <p:cNvPr id="2" name="文本框 3">
            <a:extLst>
              <a:ext uri="{FF2B5EF4-FFF2-40B4-BE49-F238E27FC236}">
                <a16:creationId xmlns:a16="http://schemas.microsoft.com/office/drawing/2014/main" id="{6B17C96D-FF6A-D1A3-E2D1-C7BFBF6E6FCA}"/>
              </a:ext>
            </a:extLst>
          </p:cNvPr>
          <p:cNvSpPr txBox="1">
            <a:spLocks noChangeArrowheads="1"/>
          </p:cNvSpPr>
          <p:nvPr/>
        </p:nvSpPr>
        <p:spPr bwMode="auto">
          <a:xfrm>
            <a:off x="604838" y="1355488"/>
            <a:ext cx="76803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en-US" altLang="zh-CN" sz="2000" dirty="0">
                <a:solidFill>
                  <a:srgbClr val="000000"/>
                </a:solidFill>
              </a:rPr>
              <a:t>       </a:t>
            </a:r>
            <a:r>
              <a:rPr lang="zh-CN" altLang="en-US" sz="2000" dirty="0">
                <a:solidFill>
                  <a:srgbClr val="000000"/>
                </a:solidFill>
              </a:rPr>
              <a:t>通过调用标签对象的set_color方法，将标签文本设置为目标颜色。接下来，可以为要显示的轴指定具体数字，并做填充。所谓的填充，是指在变量和所选择的一个数值之间填充颜色，例如：</a:t>
            </a:r>
          </a:p>
        </p:txBody>
      </p:sp>
      <p:sp>
        <p:nvSpPr>
          <p:cNvPr id="4" name="文本框 3">
            <a:extLst>
              <a:ext uri="{FF2B5EF4-FFF2-40B4-BE49-F238E27FC236}">
                <a16:creationId xmlns:a16="http://schemas.microsoft.com/office/drawing/2014/main" id="{5AF5CB4C-257B-4BE4-0ECB-2A94FB3A5D70}"/>
              </a:ext>
            </a:extLst>
          </p:cNvPr>
          <p:cNvSpPr txBox="1">
            <a:spLocks noChangeArrowheads="1"/>
          </p:cNvSpPr>
          <p:nvPr/>
        </p:nvSpPr>
        <p:spPr bwMode="auto">
          <a:xfrm>
            <a:off x="128589" y="2589213"/>
            <a:ext cx="6653212"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sz="1600" dirty="0">
                <a:solidFill>
                  <a:srgbClr val="000000"/>
                </a:solidFill>
              </a:rPr>
              <a:t>ax1.fill_between(date, 0, closep)</a:t>
            </a:r>
          </a:p>
          <a:p>
            <a:pPr eaLnBrk="1" hangingPunct="1"/>
            <a:r>
              <a:rPr lang="zh-CN" altLang="en-US" sz="1600" dirty="0">
                <a:solidFill>
                  <a:srgbClr val="000000"/>
                </a:solidFill>
              </a:rPr>
              <a:t>for label in ax1.xaxis.get_ticklabels():</a:t>
            </a:r>
          </a:p>
          <a:p>
            <a:pPr eaLnBrk="1" hangingPunct="1"/>
            <a:r>
              <a:rPr lang="zh-CN" altLang="en-US" sz="1600" dirty="0">
                <a:solidFill>
                  <a:srgbClr val="000000"/>
                </a:solidFill>
              </a:rPr>
              <a:t>        label.set_rotation(45)</a:t>
            </a:r>
          </a:p>
          <a:p>
            <a:pPr eaLnBrk="1" hangingPunct="1"/>
            <a:r>
              <a:rPr lang="zh-CN" altLang="en-US" sz="1600" dirty="0">
                <a:solidFill>
                  <a:srgbClr val="000000"/>
                </a:solidFill>
              </a:rPr>
              <a:t>ax1.grid(True)#, color='g', linestyle='-', linewidth=5)</a:t>
            </a:r>
          </a:p>
          <a:p>
            <a:pPr eaLnBrk="1" hangingPunct="1"/>
            <a:r>
              <a:rPr lang="zh-CN" altLang="en-US" sz="1600" dirty="0">
                <a:solidFill>
                  <a:srgbClr val="000000"/>
                </a:solidFill>
              </a:rPr>
              <a:t>ax1.xaxis.label.set_color('c')</a:t>
            </a:r>
          </a:p>
          <a:p>
            <a:pPr eaLnBrk="1" hangingPunct="1"/>
            <a:r>
              <a:rPr lang="zh-CN" altLang="en-US" sz="1600" dirty="0">
                <a:solidFill>
                  <a:srgbClr val="000000"/>
                </a:solidFill>
              </a:rPr>
              <a:t>ax1.yaxis.label.set_color('r')</a:t>
            </a:r>
          </a:p>
          <a:p>
            <a:pPr eaLnBrk="1" hangingPunct="1"/>
            <a:r>
              <a:rPr lang="zh-CN" altLang="en-US" sz="1600" dirty="0">
                <a:solidFill>
                  <a:srgbClr val="000000"/>
                </a:solidFill>
              </a:rPr>
              <a:t>ax1.set_yticks([0,25,50,75])</a:t>
            </a:r>
          </a:p>
          <a:p>
            <a:pPr eaLnBrk="1" hangingPunct="1"/>
            <a:r>
              <a:rPr lang="zh-CN" altLang="en-US" sz="1600" dirty="0">
                <a:solidFill>
                  <a:srgbClr val="000000"/>
                </a:solidFill>
              </a:rPr>
              <a:t>plt.xlabel('Date')</a:t>
            </a:r>
          </a:p>
          <a:p>
            <a:pPr eaLnBrk="1" hangingPunct="1"/>
            <a:r>
              <a:rPr lang="zh-CN" altLang="en-US" sz="1600" dirty="0">
                <a:solidFill>
                  <a:srgbClr val="000000"/>
                </a:solidFill>
              </a:rPr>
              <a:t>plt.ylabel('Price')</a:t>
            </a:r>
          </a:p>
          <a:p>
            <a:pPr eaLnBrk="1" hangingPunct="1"/>
            <a:r>
              <a:rPr lang="zh-CN" altLang="en-US" sz="1600" dirty="0">
                <a:solidFill>
                  <a:srgbClr val="000000"/>
                </a:solidFill>
              </a:rPr>
              <a:t>plt.title(stock)</a:t>
            </a:r>
          </a:p>
          <a:p>
            <a:pPr eaLnBrk="1" hangingPunct="1"/>
            <a:r>
              <a:rPr lang="zh-CN" altLang="en-US" sz="1600" dirty="0">
                <a:solidFill>
                  <a:srgbClr val="000000"/>
                </a:solidFill>
              </a:rPr>
              <a:t>plt.legend()</a:t>
            </a:r>
          </a:p>
          <a:p>
            <a:pPr eaLnBrk="1" hangingPunct="1"/>
            <a:r>
              <a:rPr lang="zh-CN" altLang="en-US" sz="1600" dirty="0">
                <a:solidFill>
                  <a:srgbClr val="000000"/>
                </a:solidFill>
              </a:rPr>
              <a:t>plt.subplots_adjust(left=0.09, bottom=0.20, right=0.94, top=0.90, wspace=0.2, hspace=0)</a:t>
            </a:r>
          </a:p>
          <a:p>
            <a:pPr eaLnBrk="1" hangingPunct="1"/>
            <a:r>
              <a:rPr lang="zh-CN" altLang="en-US" sz="1600" dirty="0">
                <a:solidFill>
                  <a:srgbClr val="000000"/>
                </a:solidFill>
              </a:rPr>
              <a:t>plt.show()</a:t>
            </a:r>
          </a:p>
        </p:txBody>
      </p:sp>
      <p:pic>
        <p:nvPicPr>
          <p:cNvPr id="7" name="图片 20">
            <a:extLst>
              <a:ext uri="{FF2B5EF4-FFF2-40B4-BE49-F238E27FC236}">
                <a16:creationId xmlns:a16="http://schemas.microsoft.com/office/drawing/2014/main" id="{24EEE3D5-D705-B9DC-FD4B-D5E3AD23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2369901"/>
            <a:ext cx="5556250"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1779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BE47F-A7C0-4F37-895C-B09FEF90680A}"/>
              </a:ext>
            </a:extLst>
          </p:cNvPr>
          <p:cNvSpPr>
            <a:spLocks noGrp="1"/>
          </p:cNvSpPr>
          <p:nvPr>
            <p:ph type="title"/>
          </p:nvPr>
        </p:nvSpPr>
        <p:spPr>
          <a:xfrm>
            <a:off x="254876" y="359079"/>
            <a:ext cx="11645024" cy="528176"/>
          </a:xfrm>
        </p:spPr>
        <p:txBody>
          <a:bodyPr/>
          <a:lstStyle/>
          <a:p>
            <a:r>
              <a:rPr lang="zh-CN" altLang="en-US" dirty="0"/>
              <a:t>使用</a:t>
            </a:r>
            <a:r>
              <a:rPr lang="en-US" altLang="zh-CN" dirty="0"/>
              <a:t>Matplotlib</a:t>
            </a:r>
            <a:r>
              <a:rPr lang="zh-CN" altLang="en-US" dirty="0"/>
              <a:t>进行</a:t>
            </a:r>
            <a:r>
              <a:rPr lang="zh-CN" altLang="en-US" sz="2400" dirty="0">
                <a:solidFill>
                  <a:srgbClr val="000000"/>
                </a:solidFill>
              </a:rPr>
              <a:t>图表颜色和填充</a:t>
            </a:r>
            <a:br>
              <a:rPr lang="en-US" altLang="zh-CN" sz="2400" b="1" dirty="0"/>
            </a:br>
            <a:endParaRPr lang="zh-CN" altLang="en-US" dirty="0"/>
          </a:p>
        </p:txBody>
      </p:sp>
      <p:sp>
        <p:nvSpPr>
          <p:cNvPr id="5" name="文本框 3">
            <a:extLst>
              <a:ext uri="{FF2B5EF4-FFF2-40B4-BE49-F238E27FC236}">
                <a16:creationId xmlns:a16="http://schemas.microsoft.com/office/drawing/2014/main" id="{7D3AD86D-C57F-E76E-D44D-2B317291F983}"/>
              </a:ext>
            </a:extLst>
          </p:cNvPr>
          <p:cNvSpPr txBox="1">
            <a:spLocks noChangeArrowheads="1"/>
          </p:cNvSpPr>
          <p:nvPr/>
        </p:nvSpPr>
        <p:spPr bwMode="auto">
          <a:xfrm>
            <a:off x="454025" y="1323975"/>
            <a:ext cx="112839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algn="just" eaLnBrk="1" hangingPunct="1"/>
            <a:r>
              <a:rPr lang="zh-CN" altLang="en-US" sz="2000" dirty="0">
                <a:solidFill>
                  <a:srgbClr val="000000"/>
                </a:solidFill>
              </a:rPr>
              <a:t>颜色和线条填充是可视化图表绘制自定义中的常用方法。首先是标签的颜色更改，可以通过修改轴中的标签对象来实现：</a:t>
            </a:r>
          </a:p>
        </p:txBody>
      </p:sp>
      <p:sp>
        <p:nvSpPr>
          <p:cNvPr id="6" name="文本框 3">
            <a:extLst>
              <a:ext uri="{FF2B5EF4-FFF2-40B4-BE49-F238E27FC236}">
                <a16:creationId xmlns:a16="http://schemas.microsoft.com/office/drawing/2014/main" id="{B08AA24B-7A0B-05E9-53E3-9B136ACEDBF3}"/>
              </a:ext>
            </a:extLst>
          </p:cNvPr>
          <p:cNvSpPr txBox="1">
            <a:spLocks noChangeArrowheads="1"/>
          </p:cNvSpPr>
          <p:nvPr/>
        </p:nvSpPr>
        <p:spPr bwMode="auto">
          <a:xfrm>
            <a:off x="3413125" y="2841625"/>
            <a:ext cx="4095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charset="-122"/>
              </a:defRPr>
            </a:lvl1pPr>
            <a:lvl2pPr marL="742950" indent="-285750">
              <a:defRPr>
                <a:solidFill>
                  <a:schemeClr val="tx1"/>
                </a:solidFill>
                <a:latin typeface="Arial" panose="020B0604020202020204" pitchFamily="34" charset="0"/>
                <a:ea typeface="楷体_GB2312" charset="-122"/>
              </a:defRPr>
            </a:lvl2pPr>
            <a:lvl3pPr marL="1143000" indent="-228600">
              <a:defRPr>
                <a:solidFill>
                  <a:schemeClr val="tx1"/>
                </a:solidFill>
                <a:latin typeface="Arial" panose="020B0604020202020204" pitchFamily="34" charset="0"/>
                <a:ea typeface="楷体_GB2312" charset="-122"/>
              </a:defRPr>
            </a:lvl3pPr>
            <a:lvl4pPr marL="1600200" indent="-228600">
              <a:defRPr>
                <a:solidFill>
                  <a:schemeClr val="tx1"/>
                </a:solidFill>
                <a:latin typeface="Arial" panose="020B0604020202020204" pitchFamily="34" charset="0"/>
                <a:ea typeface="楷体_GB2312" charset="-122"/>
              </a:defRPr>
            </a:lvl4pPr>
            <a:lvl5pPr marL="2057400" indent="-228600">
              <a:defRPr>
                <a:solidFill>
                  <a:schemeClr val="tx1"/>
                </a:solidFill>
                <a:latin typeface="Arial" panose="020B0604020202020204" pitchFamily="34" charset="0"/>
                <a:ea typeface="楷体_GB231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charset="-122"/>
              </a:defRPr>
            </a:lvl9pPr>
          </a:lstStyle>
          <a:p>
            <a:pPr eaLnBrk="1" hangingPunct="1"/>
            <a:r>
              <a:rPr lang="zh-CN" altLang="en-US" sz="2000" dirty="0">
                <a:solidFill>
                  <a:srgbClr val="000000"/>
                </a:solidFill>
              </a:rPr>
              <a:t>ax1.xaxis.label.set_color('c')</a:t>
            </a:r>
          </a:p>
          <a:p>
            <a:pPr eaLnBrk="1" hangingPunct="1"/>
            <a:r>
              <a:rPr lang="zh-CN" altLang="en-US" sz="2000" dirty="0">
                <a:solidFill>
                  <a:srgbClr val="000000"/>
                </a:solidFill>
              </a:rPr>
              <a:t>ax1.yaxis.label.set_color('r')</a:t>
            </a:r>
          </a:p>
        </p:txBody>
      </p:sp>
    </p:spTree>
    <p:extLst>
      <p:ext uri="{BB962C8B-B14F-4D97-AF65-F5344CB8AC3E}">
        <p14:creationId xmlns:p14="http://schemas.microsoft.com/office/powerpoint/2010/main" val="453266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ChangeArrowheads="1"/>
          </p:cNvSpPr>
          <p:nvPr/>
        </p:nvSpPr>
        <p:spPr bwMode="gray">
          <a:xfrm>
            <a:off x="1524003" y="-318796"/>
            <a:ext cx="184731" cy="238848"/>
          </a:xfrm>
          <a:prstGeom prst="rect">
            <a:avLst/>
          </a:prstGeom>
          <a:noFill/>
          <a:ln>
            <a:noFill/>
          </a:ln>
          <a:effectLst>
            <a:outerShdw dist="107763" dir="2700000" algn="ctr" rotWithShape="0">
              <a:srgbClr val="B2B2B2">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sz="952"/>
          </a:p>
        </p:txBody>
      </p:sp>
      <p:sp>
        <p:nvSpPr>
          <p:cNvPr id="10246" name="Rectangle 6"/>
          <p:cNvSpPr>
            <a:spLocks noChangeArrowheads="1"/>
          </p:cNvSpPr>
          <p:nvPr/>
        </p:nvSpPr>
        <p:spPr bwMode="auto">
          <a:xfrm>
            <a:off x="1524003" y="-392117"/>
            <a:ext cx="184731" cy="38549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905">
              <a:solidFill>
                <a:srgbClr val="000000"/>
              </a:solidFill>
              <a:latin typeface="Arial" charset="0"/>
            </a:endParaRPr>
          </a:p>
        </p:txBody>
      </p:sp>
    </p:spTree>
    <p:extLst>
      <p:ext uri="{BB962C8B-B14F-4D97-AF65-F5344CB8AC3E}">
        <p14:creationId xmlns:p14="http://schemas.microsoft.com/office/powerpoint/2010/main" val="8463669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c. 含正负值的条形图：以X轴0坐标为基准，向左右两边伸出的条状，可表达出具有正负值的数据。</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6" name="图片 12">
            <a:extLst>
              <a:ext uri="{FF2B5EF4-FFF2-40B4-BE49-F238E27FC236}">
                <a16:creationId xmlns:a16="http://schemas.microsoft.com/office/drawing/2014/main" id="{7186472E-0818-A9D3-63C0-8BCEF2DAB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723" y="2063750"/>
            <a:ext cx="4406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22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（2）折线图。折线图最常用于</a:t>
            </a:r>
            <a:r>
              <a:rPr lang="zh-CN" altLang="en-US" sz="1800" dirty="0">
                <a:solidFill>
                  <a:srgbClr val="FF0000"/>
                </a:solidFill>
              </a:rPr>
              <a:t>观察数据的趋</a:t>
            </a:r>
            <a:r>
              <a:rPr lang="zh-CN" altLang="en-US" sz="1800" dirty="0">
                <a:solidFill>
                  <a:srgbClr val="000000"/>
                </a:solidFill>
              </a:rPr>
              <a:t>势，因此它和时间密不可分，当我们想要了解某一维度在时间上的规律或者趋势时，就可以使用折线图，例如气温纪录图、心电图，都是常见的折线图。除此之外，变动参数情况下对应的数值，说明参数大小对结果的影响。</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4" name="图片 13">
            <a:extLst>
              <a:ext uri="{FF2B5EF4-FFF2-40B4-BE49-F238E27FC236}">
                <a16:creationId xmlns:a16="http://schemas.microsoft.com/office/drawing/2014/main" id="{24F5F9E6-78B0-DE03-6A83-D7566EF253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5582" y="2842344"/>
            <a:ext cx="4751388"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72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r>
              <a:rPr lang="zh-CN" altLang="en-US" sz="1800" dirty="0">
                <a:solidFill>
                  <a:srgbClr val="000000"/>
                </a:solidFill>
              </a:rPr>
              <a:t>（3）饼图（环图）。可展示多组数据；表现各组数据占总比情况。需要注意的是，饼图的使用限制比较大，</a:t>
            </a:r>
            <a:r>
              <a:rPr lang="zh-CN" altLang="en-US" sz="1800" dirty="0">
                <a:solidFill>
                  <a:srgbClr val="FF0000"/>
                </a:solidFill>
              </a:rPr>
              <a:t>它擅长表达某一占比较大的类别</a:t>
            </a:r>
            <a:r>
              <a:rPr lang="zh-CN" altLang="en-US" sz="1800" dirty="0">
                <a:solidFill>
                  <a:srgbClr val="000000"/>
                </a:solidFill>
              </a:rPr>
              <a:t>，</a:t>
            </a:r>
            <a:r>
              <a:rPr lang="zh-CN" altLang="en-US" sz="1800" dirty="0">
                <a:solidFill>
                  <a:srgbClr val="00B0F0"/>
                </a:solidFill>
              </a:rPr>
              <a:t>但是不擅长对比。30%和35%在饼图上凭肉眼是难以分辨出区别的</a:t>
            </a:r>
            <a:r>
              <a:rPr lang="zh-CN" altLang="en-US" sz="1800" dirty="0">
                <a:solidFill>
                  <a:srgbClr val="000000"/>
                </a:solidFill>
              </a:rPr>
              <a:t>。当类别过多，也不适宜在饼图上表达。</a:t>
            </a:r>
          </a:p>
          <a:p>
            <a:endParaRPr kumimoji="1" lang="zh-CN" altLang="en-US" dirty="0"/>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4" name="图片 14">
            <a:extLst>
              <a:ext uri="{FF2B5EF4-FFF2-40B4-BE49-F238E27FC236}">
                <a16:creationId xmlns:a16="http://schemas.microsoft.com/office/drawing/2014/main" id="{0319A994-C297-B87C-03C0-24DC1F96A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64" y="2640732"/>
            <a:ext cx="3857625"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57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769C16-9379-1FA4-766B-F7BD9F87D595}"/>
              </a:ext>
            </a:extLst>
          </p:cNvPr>
          <p:cNvSpPr>
            <a:spLocks noGrp="1"/>
          </p:cNvSpPr>
          <p:nvPr>
            <p:ph idx="1"/>
          </p:nvPr>
        </p:nvSpPr>
        <p:spPr/>
        <p:txBody>
          <a:bodyPr/>
          <a:lstStyle/>
          <a:p>
            <a:pPr algn="just" eaLnBrk="1" hangingPunct="1"/>
            <a:r>
              <a:rPr lang="zh-CN" altLang="en-US" sz="1800" dirty="0">
                <a:solidFill>
                  <a:srgbClr val="000000"/>
                </a:solidFill>
              </a:rPr>
              <a:t>（4）散点图。散点图通过坐标轴，表示两个变量之间的关系。绘制它依赖大量数据点的分布。尤其对于大数据量，散点图会有更直观和精准的结果，比如</a:t>
            </a:r>
            <a:r>
              <a:rPr lang="zh-CN" altLang="en-US" sz="1800" dirty="0">
                <a:solidFill>
                  <a:srgbClr val="FF0000"/>
                </a:solidFill>
              </a:rPr>
              <a:t>统计中的回归分析或是数据挖掘中的聚类</a:t>
            </a:r>
            <a:r>
              <a:rPr lang="zh-CN" altLang="en-US" sz="1800" dirty="0">
                <a:solidFill>
                  <a:srgbClr val="000000"/>
                </a:solidFill>
              </a:rPr>
              <a:t>。散点图的优势在于易于揭示数据间的关系，发觉变量与变量之间的关联。</a:t>
            </a:r>
          </a:p>
        </p:txBody>
      </p:sp>
      <p:sp>
        <p:nvSpPr>
          <p:cNvPr id="3" name="标题 2">
            <a:extLst>
              <a:ext uri="{FF2B5EF4-FFF2-40B4-BE49-F238E27FC236}">
                <a16:creationId xmlns:a16="http://schemas.microsoft.com/office/drawing/2014/main" id="{46480538-82AA-523A-4E1E-FF73CDC19ADB}"/>
              </a:ext>
            </a:extLst>
          </p:cNvPr>
          <p:cNvSpPr>
            <a:spLocks noGrp="1"/>
          </p:cNvSpPr>
          <p:nvPr>
            <p:ph type="title"/>
          </p:nvPr>
        </p:nvSpPr>
        <p:spPr/>
        <p:txBody>
          <a:bodyPr/>
          <a:lstStyle/>
          <a:p>
            <a:r>
              <a:rPr lang="zh-CN" altLang="en-US" sz="2400" dirty="0">
                <a:solidFill>
                  <a:srgbClr val="000000"/>
                </a:solidFill>
              </a:rPr>
              <a:t>数据可视化常用图表</a:t>
            </a:r>
            <a:endParaRPr kumimoji="1" lang="zh-CN" altLang="en-US" dirty="0"/>
          </a:p>
        </p:txBody>
      </p:sp>
      <p:pic>
        <p:nvPicPr>
          <p:cNvPr id="4" name="图片 15">
            <a:extLst>
              <a:ext uri="{FF2B5EF4-FFF2-40B4-BE49-F238E27FC236}">
                <a16:creationId xmlns:a16="http://schemas.microsoft.com/office/drawing/2014/main" id="{209BEB9B-D1F2-F456-C41F-394273D04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390" y="2871826"/>
            <a:ext cx="4597374" cy="28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67340"/>
      </p:ext>
    </p:extLst>
  </p:cSld>
  <p:clrMapOvr>
    <a:masterClrMapping/>
  </p:clrMapOvr>
</p:sld>
</file>

<file path=ppt/theme/theme1.xml><?xml version="1.0" encoding="utf-8"?>
<a:theme xmlns:a="http://schemas.openxmlformats.org/drawingml/2006/main" name="PPT模板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模板主题" id="{CEBE7990-C6F3-4E90-A321-F83DE118A5FB}" vid="{7CACAC8C-4918-4F36-901D-910BAC58BD7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2007</TotalTime>
  <Words>7349</Words>
  <Application>Microsoft Macintosh PowerPoint</Application>
  <PresentationFormat>宽屏</PresentationFormat>
  <Paragraphs>701</Paragraphs>
  <Slides>56</Slides>
  <Notes>43</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等线</vt:lpstr>
      <vt:lpstr>宋体</vt:lpstr>
      <vt:lpstr>微软雅黑</vt:lpstr>
      <vt:lpstr>Arial</vt:lpstr>
      <vt:lpstr>Calibri</vt:lpstr>
      <vt:lpstr>Helvetica Neue</vt:lpstr>
      <vt:lpstr>Times New Roman</vt:lpstr>
      <vt:lpstr>Wingdings</vt:lpstr>
      <vt:lpstr>PPT模板主题</vt:lpstr>
      <vt:lpstr>数据可视化基础(1)</vt:lpstr>
      <vt:lpstr>数据可视化简介</vt:lpstr>
      <vt:lpstr>数据可视化常用图表</vt:lpstr>
      <vt:lpstr>数据可视化常用图表</vt:lpstr>
      <vt:lpstr>数据可视化常用图表</vt:lpstr>
      <vt:lpstr>数据可视化常用图表</vt:lpstr>
      <vt:lpstr>数据可视化常用图表</vt:lpstr>
      <vt:lpstr>数据可视化常用图表</vt:lpstr>
      <vt:lpstr>数据可视化常用图表</vt:lpstr>
      <vt:lpstr>数据可视化常用图表</vt:lpstr>
      <vt:lpstr>目录</vt:lpstr>
      <vt:lpstr>两个例子</vt:lpstr>
      <vt:lpstr>两个例子</vt:lpstr>
      <vt:lpstr>matplotlib绘图基础语法与常用参数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pyplot绘图基础语法与常用参数</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使用Matplotlib绘制进阶图形</vt:lpstr>
      <vt:lpstr>使用Matplotlib进行图表颜色和填充 </vt:lpstr>
      <vt:lpstr>使用Matplotlib进行图表颜色和填充 </vt:lpstr>
      <vt:lpstr>使用Matplotlib进行图表颜色和填充 </vt:lpstr>
      <vt:lpstr>PowerPoint 演示文稿</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Microsoft Office User</cp:lastModifiedBy>
  <cp:revision>370</cp:revision>
  <dcterms:created xsi:type="dcterms:W3CDTF">2017-01-10T15:44:52Z</dcterms:created>
  <dcterms:modified xsi:type="dcterms:W3CDTF">2025-11-02T13:04:38Z</dcterms:modified>
</cp:coreProperties>
</file>